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6" r:id="rId6"/>
    <p:sldMasterId id="2147484549" r:id="rId7"/>
  </p:sldMasterIdLst>
  <p:notesMasterIdLst>
    <p:notesMasterId r:id="rId31"/>
  </p:notesMasterIdLst>
  <p:handoutMasterIdLst>
    <p:handoutMasterId r:id="rId32"/>
  </p:handoutMasterIdLst>
  <p:sldIdLst>
    <p:sldId id="329" r:id="rId8"/>
    <p:sldId id="316" r:id="rId9"/>
    <p:sldId id="265" r:id="rId10"/>
    <p:sldId id="264" r:id="rId11"/>
    <p:sldId id="269" r:id="rId12"/>
    <p:sldId id="284" r:id="rId13"/>
    <p:sldId id="328" r:id="rId14"/>
    <p:sldId id="258" r:id="rId15"/>
    <p:sldId id="285" r:id="rId16"/>
    <p:sldId id="286" r:id="rId17"/>
    <p:sldId id="263" r:id="rId18"/>
    <p:sldId id="271" r:id="rId19"/>
    <p:sldId id="324" r:id="rId20"/>
    <p:sldId id="325" r:id="rId21"/>
    <p:sldId id="309" r:id="rId22"/>
    <p:sldId id="320" r:id="rId23"/>
    <p:sldId id="273" r:id="rId24"/>
    <p:sldId id="289" r:id="rId25"/>
    <p:sldId id="291" r:id="rId26"/>
    <p:sldId id="282" r:id="rId27"/>
    <p:sldId id="327" r:id="rId28"/>
    <p:sldId id="326" r:id="rId29"/>
    <p:sldId id="323"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737373"/>
    <a:srgbClr val="323232"/>
    <a:srgbClr val="000000"/>
    <a:srgbClr val="E6E6E6"/>
    <a:srgbClr val="D2D2D2"/>
    <a:srgbClr val="505050"/>
    <a:srgbClr val="52525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64" autoAdjust="0"/>
    <p:restoredTop sz="92136" autoAdjust="0"/>
  </p:normalViewPr>
  <p:slideViewPr>
    <p:cSldViewPr>
      <p:cViewPr varScale="1">
        <p:scale>
          <a:sx n="65" d="100"/>
          <a:sy n="65" d="100"/>
        </p:scale>
        <p:origin x="856"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cat>
            <c:strRef>
              <c:f>Sheet1!$A$2:$A$5</c:f>
              <c:strCache>
                <c:ptCount val="3"/>
                <c:pt idx="0">
                  <c:v>Day 1/Day 1</c:v>
                </c:pt>
                <c:pt idx="1">
                  <c:v>Day 1/Day 2</c:v>
                </c:pt>
                <c:pt idx="2">
                  <c:v>Day 1/Day 3</c:v>
                </c:pt>
              </c:strCache>
            </c:strRef>
          </c:cat>
          <c:val>
            <c:numRef>
              <c:f>Sheet1!$B$2:$B$5</c:f>
              <c:numCache>
                <c:formatCode>General</c:formatCode>
                <c:ptCount val="3"/>
                <c:pt idx="0">
                  <c:v>1</c:v>
                </c:pt>
                <c:pt idx="1">
                  <c:v>0.56799999999999995</c:v>
                </c:pt>
                <c:pt idx="2">
                  <c:v>0.628</c:v>
                </c:pt>
              </c:numCache>
            </c:numRef>
          </c:val>
          <c:extLst>
            <c:ext xmlns:c16="http://schemas.microsoft.com/office/drawing/2014/chart" uri="{C3380CC4-5D6E-409C-BE32-E72D297353CC}">
              <c16:uniqueId val="{00000000-CE9A-4B7F-8082-9A7B6EC02BFD}"/>
            </c:ext>
          </c:extLst>
        </c:ser>
        <c:dLbls>
          <c:showLegendKey val="0"/>
          <c:showVal val="0"/>
          <c:showCatName val="0"/>
          <c:showSerName val="0"/>
          <c:showPercent val="0"/>
          <c:showBubbleSize val="0"/>
        </c:dLbls>
        <c:gapWidth val="182"/>
        <c:axId val="663242240"/>
        <c:axId val="663238304"/>
      </c:barChart>
      <c:catAx>
        <c:axId val="66324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0000"/>
                </a:solidFill>
                <a:latin typeface="+mn-lt"/>
                <a:ea typeface="+mn-ea"/>
                <a:cs typeface="+mn-cs"/>
              </a:defRPr>
            </a:pPr>
            <a:endParaRPr lang="en-US"/>
          </a:p>
        </c:txPr>
        <c:crossAx val="663238304"/>
        <c:crosses val="autoZero"/>
        <c:auto val="1"/>
        <c:lblAlgn val="ctr"/>
        <c:lblOffset val="100"/>
        <c:noMultiLvlLbl val="0"/>
      </c:catAx>
      <c:valAx>
        <c:axId val="6632383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aseline="0" dirty="0">
                    <a:solidFill>
                      <a:srgbClr val="000000"/>
                    </a:solidFill>
                  </a:rPr>
                  <a:t>Fraction value retained</a:t>
                </a:r>
              </a:p>
            </c:rich>
          </c:tx>
          <c:layout>
            <c:manualLayout>
              <c:xMode val="edge"/>
              <c:yMode val="edge"/>
              <c:x val="1.1348284730378669E-2"/>
              <c:y val="1.7086526568336782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63242240"/>
        <c:crosses val="autoZero"/>
        <c:crossBetween val="between"/>
        <c:majorUnit val="0.2"/>
      </c:valAx>
      <c:spPr>
        <a:solidFill>
          <a:schemeClr val="accent5">
            <a:lumMod val="40000"/>
            <a:lumOff val="6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01-Feb-20 4:58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01-Feb-20 4:58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EC4CF9-69BC-034A-86DA-E1DADC6FAF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6319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23</a:t>
            </a:fld>
            <a:endParaRPr lang="en-US"/>
          </a:p>
        </p:txBody>
      </p:sp>
    </p:spTree>
    <p:extLst>
      <p:ext uri="{BB962C8B-B14F-4D97-AF65-F5344CB8AC3E}">
        <p14:creationId xmlns:p14="http://schemas.microsoft.com/office/powerpoint/2010/main" val="220847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a:t>
            </a:r>
            <a:r>
              <a:rPr lang="en-US" baseline="0" dirty="0"/>
              <a:t> takes a different approach. By applying concepts from a range of fields, including statistics, probability theory, and so on, we can build an ML system that “learns” to recognize handwritten digits by being trained on thousands, or even millions, of examples.</a:t>
            </a:r>
          </a:p>
          <a:p>
            <a:endParaRPr lang="en-US" baseline="0" dirty="0"/>
          </a:p>
          <a:p>
            <a:r>
              <a:rPr lang="en-US" baseline="0" dirty="0"/>
              <a:t>So, in order to get an accurate digit classifier, all we need to do is acquire lots of training examples, with labels (this is called “labeled training data”), and then feed it into the ML system.</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CAED71-17CA-4F99-B77B-2759E4AE2265}" type="datetime1">
              <a:rPr lang="en-US" smtClean="0"/>
              <a:t>01-Feb-20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12452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3</a:t>
            </a:fld>
            <a:endParaRPr lang="en-US"/>
          </a:p>
        </p:txBody>
      </p:sp>
    </p:spTree>
    <p:extLst>
      <p:ext uri="{BB962C8B-B14F-4D97-AF65-F5344CB8AC3E}">
        <p14:creationId xmlns:p14="http://schemas.microsoft.com/office/powerpoint/2010/main" val="344269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Wellness</a:t>
            </a:r>
          </a:p>
        </p:txBody>
      </p:sp>
      <p:sp>
        <p:nvSpPr>
          <p:cNvPr id="4" name="Slide Number Placeholder 3"/>
          <p:cNvSpPr>
            <a:spLocks noGrp="1"/>
          </p:cNvSpPr>
          <p:nvPr>
            <p:ph type="sldNum" sz="quarter" idx="10"/>
          </p:nvPr>
        </p:nvSpPr>
        <p:spPr/>
        <p:txBody>
          <a:bodyPr/>
          <a:lstStyle/>
          <a:p>
            <a:fld id="{FCA80499-E871-4976-9E7E-7FE181F2C495}" type="slidenum">
              <a:rPr lang="en-US" smtClean="0"/>
              <a:t>4</a:t>
            </a:fld>
            <a:endParaRPr lang="en-US"/>
          </a:p>
        </p:txBody>
      </p:sp>
    </p:spTree>
    <p:extLst>
      <p:ext uri="{BB962C8B-B14F-4D97-AF65-F5344CB8AC3E}">
        <p14:creationId xmlns:p14="http://schemas.microsoft.com/office/powerpoint/2010/main" val="88268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6</a:t>
            </a:fld>
            <a:endParaRPr lang="en-US"/>
          </a:p>
        </p:txBody>
      </p:sp>
    </p:spTree>
    <p:extLst>
      <p:ext uri="{BB962C8B-B14F-4D97-AF65-F5344CB8AC3E}">
        <p14:creationId xmlns:p14="http://schemas.microsoft.com/office/powerpoint/2010/main" val="61268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9</a:t>
            </a:fld>
            <a:endParaRPr lang="en-US"/>
          </a:p>
        </p:txBody>
      </p:sp>
    </p:spTree>
    <p:extLst>
      <p:ext uri="{BB962C8B-B14F-4D97-AF65-F5344CB8AC3E}">
        <p14:creationId xmlns:p14="http://schemas.microsoft.com/office/powerpoint/2010/main" val="246117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10</a:t>
            </a:fld>
            <a:endParaRPr lang="en-US"/>
          </a:p>
        </p:txBody>
      </p:sp>
    </p:spTree>
    <p:extLst>
      <p:ext uri="{BB962C8B-B14F-4D97-AF65-F5344CB8AC3E}">
        <p14:creationId xmlns:p14="http://schemas.microsoft.com/office/powerpoint/2010/main" val="417580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 after motivations</a:t>
            </a:r>
          </a:p>
        </p:txBody>
      </p:sp>
      <p:sp>
        <p:nvSpPr>
          <p:cNvPr id="4" name="Slide Number Placeholder 3"/>
          <p:cNvSpPr>
            <a:spLocks noGrp="1"/>
          </p:cNvSpPr>
          <p:nvPr>
            <p:ph type="sldNum" sz="quarter" idx="10"/>
          </p:nvPr>
        </p:nvSpPr>
        <p:spPr/>
        <p:txBody>
          <a:bodyPr/>
          <a:lstStyle/>
          <a:p>
            <a:fld id="{FCA80499-E871-4976-9E7E-7FE181F2C495}" type="slidenum">
              <a:rPr lang="en-US" smtClean="0"/>
              <a:t>11</a:t>
            </a:fld>
            <a:endParaRPr lang="en-US"/>
          </a:p>
        </p:txBody>
      </p:sp>
    </p:spTree>
    <p:extLst>
      <p:ext uri="{BB962C8B-B14F-4D97-AF65-F5344CB8AC3E}">
        <p14:creationId xmlns:p14="http://schemas.microsoft.com/office/powerpoint/2010/main" val="3749823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20</a:t>
            </a:fld>
            <a:endParaRPr lang="en-US"/>
          </a:p>
        </p:txBody>
      </p:sp>
    </p:spTree>
    <p:extLst>
      <p:ext uri="{BB962C8B-B14F-4D97-AF65-F5344CB8AC3E}">
        <p14:creationId xmlns:p14="http://schemas.microsoft.com/office/powerpoint/2010/main" val="2287659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7AD6-4C25-4332-93C4-335ED90C262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BCCF6EB-9510-439B-9F4D-7F0EC6FC8392}"/>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D283A2-1F14-44A4-A265-C820E07E5EBE}"/>
              </a:ext>
            </a:extLst>
          </p:cNvPr>
          <p:cNvSpPr>
            <a:spLocks noGrp="1"/>
          </p:cNvSpPr>
          <p:nvPr>
            <p:ph type="dt" sz="half" idx="10"/>
          </p:nvPr>
        </p:nvSpPr>
        <p:spPr/>
        <p:txBody>
          <a:bodyPr/>
          <a:lstStyle/>
          <a:p>
            <a:fld id="{7E8F865D-9F67-43A5-B1F1-58079A73C42A}" type="datetimeFigureOut">
              <a:rPr lang="en-US" smtClean="0"/>
              <a:t>01-Feb-20</a:t>
            </a:fld>
            <a:endParaRPr lang="en-US"/>
          </a:p>
        </p:txBody>
      </p:sp>
      <p:sp>
        <p:nvSpPr>
          <p:cNvPr id="5" name="Footer Placeholder 4">
            <a:extLst>
              <a:ext uri="{FF2B5EF4-FFF2-40B4-BE49-F238E27FC236}">
                <a16:creationId xmlns:a16="http://schemas.microsoft.com/office/drawing/2014/main" id="{F5D578DD-3FAC-48BF-985E-31790D80D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CC882-CCB5-4282-88C6-879F9D4C460A}"/>
              </a:ext>
            </a:extLst>
          </p:cNvPr>
          <p:cNvSpPr>
            <a:spLocks noGrp="1"/>
          </p:cNvSpPr>
          <p:nvPr>
            <p:ph type="sldNum" sz="quarter" idx="12"/>
          </p:nvPr>
        </p:nvSpPr>
        <p:spPr/>
        <p:txBody>
          <a:bodyPr/>
          <a:lstStyle/>
          <a:p>
            <a:fld id="{189E043F-C156-4146-8487-E351AF0F0B49}" type="slidenum">
              <a:rPr lang="en-US" smtClean="0"/>
              <a:t>‹#›</a:t>
            </a:fld>
            <a:endParaRPr lang="en-US"/>
          </a:p>
        </p:txBody>
      </p:sp>
    </p:spTree>
    <p:extLst>
      <p:ext uri="{BB962C8B-B14F-4D97-AF65-F5344CB8AC3E}">
        <p14:creationId xmlns:p14="http://schemas.microsoft.com/office/powerpoint/2010/main" val="77416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002060"/>
            </a:gs>
            <a:gs pos="91000">
              <a:schemeClr val="accent1">
                <a:lumMod val="89000"/>
              </a:schemeClr>
            </a:gs>
            <a:gs pos="85000">
              <a:schemeClr val="accent1">
                <a:lumMod val="75000"/>
              </a:schemeClr>
            </a:gs>
            <a:gs pos="97000">
              <a:schemeClr val="accent1">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37A9-8C23-6B4F-88B3-AB73D61B7148}"/>
              </a:ext>
            </a:extLst>
          </p:cNvPr>
          <p:cNvSpPr>
            <a:spLocks noGrp="1"/>
          </p:cNvSpPr>
          <p:nvPr>
            <p:ph type="ctrTitle"/>
          </p:nvPr>
        </p:nvSpPr>
        <p:spPr>
          <a:xfrm>
            <a:off x="1554560" y="1144706"/>
            <a:ext cx="9327356" cy="2435131"/>
          </a:xfrm>
        </p:spPr>
        <p:txBody>
          <a:bodyPr anchor="b"/>
          <a:lstStyle>
            <a:lvl1pPr algn="ctr">
              <a:defRPr sz="6119">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76775AE-BCE3-4B41-8ADB-E632DB8DE999}"/>
              </a:ext>
            </a:extLst>
          </p:cNvPr>
          <p:cNvSpPr>
            <a:spLocks noGrp="1"/>
          </p:cNvSpPr>
          <p:nvPr>
            <p:ph type="subTitle" idx="1"/>
          </p:nvPr>
        </p:nvSpPr>
        <p:spPr>
          <a:xfrm>
            <a:off x="1554560" y="3673745"/>
            <a:ext cx="9327356" cy="1688724"/>
          </a:xfrm>
        </p:spPr>
        <p:txBody>
          <a:bodyPr/>
          <a:lstStyle>
            <a:lvl1pPr marL="0" indent="0" algn="ctr">
              <a:buNone/>
              <a:defRPr sz="2448">
                <a:solidFill>
                  <a:schemeClr val="bg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939092D3-1A80-C841-BE0C-FB3B2449ED61}"/>
              </a:ext>
            </a:extLst>
          </p:cNvPr>
          <p:cNvSpPr>
            <a:spLocks noGrp="1"/>
          </p:cNvSpPr>
          <p:nvPr>
            <p:ph type="dt" sz="half" idx="10"/>
          </p:nvPr>
        </p:nvSpPr>
        <p:spPr/>
        <p:txBody>
          <a:bodyPr/>
          <a:lstStyle/>
          <a:p>
            <a:fld id="{845B0F00-C3DE-B044-B0B3-C671E3669FF4}" type="datetime1">
              <a:rPr lang="en-US" smtClean="0"/>
              <a:t>01-Feb-20</a:t>
            </a:fld>
            <a:endParaRPr lang="en-US"/>
          </a:p>
        </p:txBody>
      </p:sp>
      <p:sp>
        <p:nvSpPr>
          <p:cNvPr id="5" name="Footer Placeholder 4">
            <a:extLst>
              <a:ext uri="{FF2B5EF4-FFF2-40B4-BE49-F238E27FC236}">
                <a16:creationId xmlns:a16="http://schemas.microsoft.com/office/drawing/2014/main" id="{320948AB-0BEE-7E40-BCE4-2360F70E6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03C7E-8755-DA48-8510-BD952A82333E}"/>
              </a:ext>
            </a:extLst>
          </p:cNvPr>
          <p:cNvSpPr>
            <a:spLocks noGrp="1"/>
          </p:cNvSpPr>
          <p:nvPr>
            <p:ph type="sldNum" sz="quarter" idx="12"/>
          </p:nvPr>
        </p:nvSpPr>
        <p:spPr/>
        <p:txBody>
          <a:bodyPr/>
          <a:lstStyle/>
          <a:p>
            <a:fld id="{A652D957-46BB-A34B-8246-CEAC748E63C6}" type="slidenum">
              <a:rPr lang="en-US" smtClean="0"/>
              <a:t>‹#›</a:t>
            </a:fld>
            <a:endParaRPr lang="en-US"/>
          </a:p>
        </p:txBody>
      </p:sp>
      <p:pic>
        <p:nvPicPr>
          <p:cNvPr id="8" name="Picture 7">
            <a:extLst>
              <a:ext uri="{FF2B5EF4-FFF2-40B4-BE49-F238E27FC236}">
                <a16:creationId xmlns:a16="http://schemas.microsoft.com/office/drawing/2014/main" id="{338C6B40-493E-D545-8618-31916324F2BA}"/>
              </a:ext>
            </a:extLst>
          </p:cNvPr>
          <p:cNvPicPr>
            <a:picLocks noChangeAspect="1"/>
          </p:cNvPicPr>
          <p:nvPr/>
        </p:nvPicPr>
        <p:blipFill>
          <a:blip r:embed="rId2"/>
          <a:stretch>
            <a:fillRect/>
          </a:stretch>
        </p:blipFill>
        <p:spPr>
          <a:xfrm>
            <a:off x="422647" y="284477"/>
            <a:ext cx="4692826" cy="860230"/>
          </a:xfrm>
          <a:prstGeom prst="rect">
            <a:avLst/>
          </a:prstGeom>
        </p:spPr>
      </p:pic>
    </p:spTree>
    <p:extLst>
      <p:ext uri="{BB962C8B-B14F-4D97-AF65-F5344CB8AC3E}">
        <p14:creationId xmlns:p14="http://schemas.microsoft.com/office/powerpoint/2010/main" val="21847082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816-FC3E-3244-B2EB-CEB70C88E508}"/>
              </a:ext>
            </a:extLst>
          </p:cNvPr>
          <p:cNvSpPr>
            <a:spLocks noGrp="1"/>
          </p:cNvSpPr>
          <p:nvPr>
            <p:ph type="title"/>
          </p:nvPr>
        </p:nvSpPr>
        <p:spPr>
          <a:xfrm>
            <a:off x="855008" y="386967"/>
            <a:ext cx="10726460" cy="676785"/>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6358429-6D80-3644-9565-0A158FEB660D}"/>
              </a:ext>
            </a:extLst>
          </p:cNvPr>
          <p:cNvSpPr>
            <a:spLocks noGrp="1"/>
          </p:cNvSpPr>
          <p:nvPr>
            <p:ph idx="1"/>
          </p:nvPr>
        </p:nvSpPr>
        <p:spPr>
          <a:xfrm>
            <a:off x="855008" y="1381094"/>
            <a:ext cx="10726460"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A60295-D28D-5342-864C-DFD74E3BF4AC}"/>
              </a:ext>
            </a:extLst>
          </p:cNvPr>
          <p:cNvSpPr>
            <a:spLocks noGrp="1"/>
          </p:cNvSpPr>
          <p:nvPr>
            <p:ph type="dt" sz="half" idx="10"/>
          </p:nvPr>
        </p:nvSpPr>
        <p:spPr/>
        <p:txBody>
          <a:bodyPr/>
          <a:lstStyle/>
          <a:p>
            <a:fld id="{D6ACA1BF-7E1F-6045-BC9A-675FFE75DC57}" type="datetime1">
              <a:rPr lang="en-US" smtClean="0"/>
              <a:t>01-Feb-20</a:t>
            </a:fld>
            <a:endParaRPr lang="en-US"/>
          </a:p>
        </p:txBody>
      </p:sp>
      <p:sp>
        <p:nvSpPr>
          <p:cNvPr id="5" name="Footer Placeholder 4">
            <a:extLst>
              <a:ext uri="{FF2B5EF4-FFF2-40B4-BE49-F238E27FC236}">
                <a16:creationId xmlns:a16="http://schemas.microsoft.com/office/drawing/2014/main" id="{20084FDE-39E1-CC43-ADEC-A2E40B807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BCC03-BB7B-8F4A-BDC0-0497BB610957}"/>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433275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87CA-DEB8-1246-A8A0-FC212DE453AF}"/>
              </a:ext>
            </a:extLst>
          </p:cNvPr>
          <p:cNvSpPr>
            <a:spLocks noGrp="1"/>
          </p:cNvSpPr>
          <p:nvPr>
            <p:ph type="title"/>
          </p:nvPr>
        </p:nvSpPr>
        <p:spPr>
          <a:xfrm>
            <a:off x="848530" y="1743775"/>
            <a:ext cx="10726460" cy="2909528"/>
          </a:xfrm>
        </p:spPr>
        <p:txBody>
          <a:bodyPr anchor="b"/>
          <a:lstStyle>
            <a:lvl1pPr>
              <a:defRPr sz="6119">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A34C65-DEA5-8F4A-A14B-0DF1A1E68918}"/>
              </a:ext>
            </a:extLst>
          </p:cNvPr>
          <p:cNvSpPr>
            <a:spLocks noGrp="1"/>
          </p:cNvSpPr>
          <p:nvPr>
            <p:ph type="body" idx="1"/>
          </p:nvPr>
        </p:nvSpPr>
        <p:spPr>
          <a:xfrm>
            <a:off x="848530" y="4680828"/>
            <a:ext cx="10726460" cy="1530052"/>
          </a:xfrm>
        </p:spPr>
        <p:txBody>
          <a:bodyPr/>
          <a:lstStyle>
            <a:lvl1pPr marL="0" indent="0">
              <a:buNone/>
              <a:defRPr sz="2448">
                <a:solidFill>
                  <a:schemeClr val="bg1"/>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FB5CC9-D24D-8D45-94E1-B8A6F082E35A}"/>
              </a:ext>
            </a:extLst>
          </p:cNvPr>
          <p:cNvSpPr>
            <a:spLocks noGrp="1"/>
          </p:cNvSpPr>
          <p:nvPr>
            <p:ph type="dt" sz="half" idx="10"/>
          </p:nvPr>
        </p:nvSpPr>
        <p:spPr/>
        <p:txBody>
          <a:bodyPr/>
          <a:lstStyle/>
          <a:p>
            <a:fld id="{F7D126A0-F81C-F64C-8DCD-582720E66295}" type="datetime1">
              <a:rPr lang="en-US" smtClean="0"/>
              <a:t>01-Feb-20</a:t>
            </a:fld>
            <a:endParaRPr lang="en-US"/>
          </a:p>
        </p:txBody>
      </p:sp>
      <p:sp>
        <p:nvSpPr>
          <p:cNvPr id="5" name="Footer Placeholder 4">
            <a:extLst>
              <a:ext uri="{FF2B5EF4-FFF2-40B4-BE49-F238E27FC236}">
                <a16:creationId xmlns:a16="http://schemas.microsoft.com/office/drawing/2014/main" id="{DBD43B7A-936C-F047-BD4A-CCBB3D41F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EEEBFE-C4A6-0541-B16A-380D3EAAB96F}"/>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33265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102A-A1F7-3842-AAEA-F5C7311EA1B8}"/>
              </a:ext>
            </a:extLst>
          </p:cNvPr>
          <p:cNvSpPr>
            <a:spLocks noGrp="1"/>
          </p:cNvSpPr>
          <p:nvPr>
            <p:ph type="title"/>
          </p:nvPr>
        </p:nvSpPr>
        <p:spPr>
          <a:xfrm>
            <a:off x="855008" y="372395"/>
            <a:ext cx="10726460" cy="647641"/>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8251E2-F43C-F64D-B993-CE6609ED119D}"/>
              </a:ext>
            </a:extLst>
          </p:cNvPr>
          <p:cNvSpPr>
            <a:spLocks noGrp="1"/>
          </p:cNvSpPr>
          <p:nvPr>
            <p:ph sz="half" idx="1"/>
          </p:nvPr>
        </p:nvSpPr>
        <p:spPr>
          <a:xfrm>
            <a:off x="855008" y="1861968"/>
            <a:ext cx="5285502"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4EDDE-EE3F-8F4B-9C7A-83E0406455BE}"/>
              </a:ext>
            </a:extLst>
          </p:cNvPr>
          <p:cNvSpPr>
            <a:spLocks noGrp="1"/>
          </p:cNvSpPr>
          <p:nvPr>
            <p:ph sz="half" idx="2"/>
          </p:nvPr>
        </p:nvSpPr>
        <p:spPr>
          <a:xfrm>
            <a:off x="6295965" y="1861968"/>
            <a:ext cx="5285502"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E15ADE-643D-314B-865E-D1A74E171C8E}"/>
              </a:ext>
            </a:extLst>
          </p:cNvPr>
          <p:cNvSpPr>
            <a:spLocks noGrp="1"/>
          </p:cNvSpPr>
          <p:nvPr>
            <p:ph type="dt" sz="half" idx="10"/>
          </p:nvPr>
        </p:nvSpPr>
        <p:spPr/>
        <p:txBody>
          <a:bodyPr/>
          <a:lstStyle/>
          <a:p>
            <a:fld id="{A7097DCA-88E3-9245-85AD-D388CB5E1702}" type="datetime1">
              <a:rPr lang="en-US" smtClean="0"/>
              <a:t>01-Feb-20</a:t>
            </a:fld>
            <a:endParaRPr lang="en-US"/>
          </a:p>
        </p:txBody>
      </p:sp>
      <p:sp>
        <p:nvSpPr>
          <p:cNvPr id="6" name="Footer Placeholder 5">
            <a:extLst>
              <a:ext uri="{FF2B5EF4-FFF2-40B4-BE49-F238E27FC236}">
                <a16:creationId xmlns:a16="http://schemas.microsoft.com/office/drawing/2014/main" id="{7C066CD4-6B44-554D-8C3E-1CC265FA5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5A39C-E79D-054D-AA55-AE55FBA281B8}"/>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421249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0EE-3CC4-5243-A94C-6FACDA7F8445}"/>
              </a:ext>
            </a:extLst>
          </p:cNvPr>
          <p:cNvSpPr>
            <a:spLocks noGrp="1"/>
          </p:cNvSpPr>
          <p:nvPr>
            <p:ph type="title"/>
          </p:nvPr>
        </p:nvSpPr>
        <p:spPr>
          <a:xfrm>
            <a:off x="856627" y="372394"/>
            <a:ext cx="10726460" cy="67678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930389-7090-CD40-BEBF-0637D2031B24}"/>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38DBABA1-0B0C-5D41-BD03-AF3497DBF43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3744A-9292-8949-A87C-3B6979EA7CA4}"/>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951ADD4A-DB10-FB4A-A9BA-9D3DB500D4B5}"/>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B58B35-25F2-6941-BC63-14140DB153E2}"/>
              </a:ext>
            </a:extLst>
          </p:cNvPr>
          <p:cNvSpPr>
            <a:spLocks noGrp="1"/>
          </p:cNvSpPr>
          <p:nvPr>
            <p:ph type="dt" sz="half" idx="10"/>
          </p:nvPr>
        </p:nvSpPr>
        <p:spPr/>
        <p:txBody>
          <a:bodyPr/>
          <a:lstStyle/>
          <a:p>
            <a:fld id="{6155BCA2-E787-9F4E-88C9-1732DDB8F6FF}" type="datetime1">
              <a:rPr lang="en-US" smtClean="0"/>
              <a:t>01-Feb-20</a:t>
            </a:fld>
            <a:endParaRPr lang="en-US"/>
          </a:p>
        </p:txBody>
      </p:sp>
      <p:sp>
        <p:nvSpPr>
          <p:cNvPr id="8" name="Footer Placeholder 7">
            <a:extLst>
              <a:ext uri="{FF2B5EF4-FFF2-40B4-BE49-F238E27FC236}">
                <a16:creationId xmlns:a16="http://schemas.microsoft.com/office/drawing/2014/main" id="{7A4CB44E-6D22-DC48-8A79-8CC24323AB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C1E52-5D18-5A4D-B7CC-7DB931B3D351}"/>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354598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8F28-5514-3C4F-8F16-87F0D27BFC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8C3861-35A6-C04A-AF18-0494795E52DC}"/>
              </a:ext>
            </a:extLst>
          </p:cNvPr>
          <p:cNvSpPr>
            <a:spLocks noGrp="1"/>
          </p:cNvSpPr>
          <p:nvPr>
            <p:ph type="dt" sz="half" idx="10"/>
          </p:nvPr>
        </p:nvSpPr>
        <p:spPr/>
        <p:txBody>
          <a:bodyPr/>
          <a:lstStyle/>
          <a:p>
            <a:fld id="{B8E7AF66-AD6F-7349-BF9D-F2AD11922755}" type="datetime1">
              <a:rPr lang="en-US" smtClean="0"/>
              <a:t>01-Feb-20</a:t>
            </a:fld>
            <a:endParaRPr lang="en-US"/>
          </a:p>
        </p:txBody>
      </p:sp>
      <p:sp>
        <p:nvSpPr>
          <p:cNvPr id="4" name="Footer Placeholder 3">
            <a:extLst>
              <a:ext uri="{FF2B5EF4-FFF2-40B4-BE49-F238E27FC236}">
                <a16:creationId xmlns:a16="http://schemas.microsoft.com/office/drawing/2014/main" id="{964A6BF7-1B35-7B45-8465-DA95BDF4F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2ECE7A-5E3E-FA41-A2CF-2170043C16AA}"/>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32719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204F3A-B9E6-494A-83C6-4237DD4CF1A3}"/>
              </a:ext>
            </a:extLst>
          </p:cNvPr>
          <p:cNvSpPr>
            <a:spLocks noGrp="1"/>
          </p:cNvSpPr>
          <p:nvPr>
            <p:ph type="dt" sz="half" idx="10"/>
          </p:nvPr>
        </p:nvSpPr>
        <p:spPr/>
        <p:txBody>
          <a:bodyPr/>
          <a:lstStyle/>
          <a:p>
            <a:fld id="{921FCB94-93D5-2D46-827D-0A61203CD12E}" type="datetime1">
              <a:rPr lang="en-US" smtClean="0"/>
              <a:t>01-Feb-20</a:t>
            </a:fld>
            <a:endParaRPr lang="en-US"/>
          </a:p>
        </p:txBody>
      </p:sp>
      <p:sp>
        <p:nvSpPr>
          <p:cNvPr id="3" name="Footer Placeholder 2">
            <a:extLst>
              <a:ext uri="{FF2B5EF4-FFF2-40B4-BE49-F238E27FC236}">
                <a16:creationId xmlns:a16="http://schemas.microsoft.com/office/drawing/2014/main" id="{F114B782-000C-7645-A080-2D884242B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F6BEC8-E95D-2D4F-86EB-A33E0A01A229}"/>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04328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2E6E-C79E-5B49-9FDF-F6705D37C5C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2D2BB082-60EA-F742-971F-16B6DC7F2F04}"/>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0DA2A8-A776-FA4A-A5B2-6088AA8A5EF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EF9C5211-987C-0E4C-8A65-096CAF941FEF}"/>
              </a:ext>
            </a:extLst>
          </p:cNvPr>
          <p:cNvSpPr>
            <a:spLocks noGrp="1"/>
          </p:cNvSpPr>
          <p:nvPr>
            <p:ph type="dt" sz="half" idx="10"/>
          </p:nvPr>
        </p:nvSpPr>
        <p:spPr/>
        <p:txBody>
          <a:bodyPr/>
          <a:lstStyle/>
          <a:p>
            <a:fld id="{B9CF4377-CD84-7541-AE14-E9FE543B0729}" type="datetime1">
              <a:rPr lang="en-US" smtClean="0"/>
              <a:t>01-Feb-20</a:t>
            </a:fld>
            <a:endParaRPr lang="en-US"/>
          </a:p>
        </p:txBody>
      </p:sp>
      <p:sp>
        <p:nvSpPr>
          <p:cNvPr id="6" name="Footer Placeholder 5">
            <a:extLst>
              <a:ext uri="{FF2B5EF4-FFF2-40B4-BE49-F238E27FC236}">
                <a16:creationId xmlns:a16="http://schemas.microsoft.com/office/drawing/2014/main" id="{A7EC83AD-025F-B541-9368-2FEDDC6B1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98FAB-9E39-4442-B432-009E972C220A}"/>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512423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CED7-2E22-7046-B671-644D9867C31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4637231-3259-8148-A59B-BCA49EE18422}"/>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a:extLst>
              <a:ext uri="{FF2B5EF4-FFF2-40B4-BE49-F238E27FC236}">
                <a16:creationId xmlns:a16="http://schemas.microsoft.com/office/drawing/2014/main" id="{51F3E8CD-A682-AC45-B9C3-5CB1873728F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5B6DDB3D-EBBA-E54E-957D-18F54AC5AE6F}"/>
              </a:ext>
            </a:extLst>
          </p:cNvPr>
          <p:cNvSpPr>
            <a:spLocks noGrp="1"/>
          </p:cNvSpPr>
          <p:nvPr>
            <p:ph type="dt" sz="half" idx="10"/>
          </p:nvPr>
        </p:nvSpPr>
        <p:spPr/>
        <p:txBody>
          <a:bodyPr/>
          <a:lstStyle/>
          <a:p>
            <a:fld id="{2D799770-11B6-5048-AB1C-AA72D372E994}" type="datetime1">
              <a:rPr lang="en-US" smtClean="0"/>
              <a:t>01-Feb-20</a:t>
            </a:fld>
            <a:endParaRPr lang="en-US"/>
          </a:p>
        </p:txBody>
      </p:sp>
      <p:sp>
        <p:nvSpPr>
          <p:cNvPr id="6" name="Footer Placeholder 5">
            <a:extLst>
              <a:ext uri="{FF2B5EF4-FFF2-40B4-BE49-F238E27FC236}">
                <a16:creationId xmlns:a16="http://schemas.microsoft.com/office/drawing/2014/main" id="{EE068683-9DAF-2949-BB77-A0BA807B4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31D61-53FD-B847-BC95-73B6763ADD61}"/>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135916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D9D8-CC86-7E4D-A036-7F666D581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D8279-4EB5-1B4C-AC96-6DA0B332F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71BE1-3E91-AC49-9604-441E4DD3A9C7}"/>
              </a:ext>
            </a:extLst>
          </p:cNvPr>
          <p:cNvSpPr>
            <a:spLocks noGrp="1"/>
          </p:cNvSpPr>
          <p:nvPr>
            <p:ph type="dt" sz="half" idx="10"/>
          </p:nvPr>
        </p:nvSpPr>
        <p:spPr/>
        <p:txBody>
          <a:bodyPr/>
          <a:lstStyle/>
          <a:p>
            <a:fld id="{AE5693AA-91C7-B54E-B746-D26337CB8DFE}" type="datetime1">
              <a:rPr lang="en-US" smtClean="0"/>
              <a:t>01-Feb-20</a:t>
            </a:fld>
            <a:endParaRPr lang="en-US"/>
          </a:p>
        </p:txBody>
      </p:sp>
      <p:sp>
        <p:nvSpPr>
          <p:cNvPr id="5" name="Footer Placeholder 4">
            <a:extLst>
              <a:ext uri="{FF2B5EF4-FFF2-40B4-BE49-F238E27FC236}">
                <a16:creationId xmlns:a16="http://schemas.microsoft.com/office/drawing/2014/main" id="{7C5F1837-E4C0-A34F-B38C-CBF0D65B8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05FF2-DF89-7143-8050-5F1B7B5C51E8}"/>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25211869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16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520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021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2698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0143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983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2326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548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52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924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293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445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9599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7524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282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971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8221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249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8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910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9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541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2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4945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7480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rgbClr val="002060"/>
            </a:gs>
            <a:gs pos="91000">
              <a:schemeClr val="accent1">
                <a:lumMod val="89000"/>
              </a:schemeClr>
            </a:gs>
            <a:gs pos="85000">
              <a:schemeClr val="accent1">
                <a:lumMod val="75000"/>
              </a:schemeClr>
            </a:gs>
            <a:gs pos="97000">
              <a:schemeClr val="accent1">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37A9-8C23-6B4F-88B3-AB73D61B7148}"/>
              </a:ext>
            </a:extLst>
          </p:cNvPr>
          <p:cNvSpPr>
            <a:spLocks noGrp="1"/>
          </p:cNvSpPr>
          <p:nvPr>
            <p:ph type="ctrTitle"/>
          </p:nvPr>
        </p:nvSpPr>
        <p:spPr>
          <a:xfrm>
            <a:off x="1554560" y="1144706"/>
            <a:ext cx="9327356" cy="2435131"/>
          </a:xfrm>
        </p:spPr>
        <p:txBody>
          <a:bodyPr anchor="b"/>
          <a:lstStyle>
            <a:lvl1pPr algn="ctr">
              <a:defRPr sz="6119">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76775AE-BCE3-4B41-8ADB-E632DB8DE999}"/>
              </a:ext>
            </a:extLst>
          </p:cNvPr>
          <p:cNvSpPr>
            <a:spLocks noGrp="1"/>
          </p:cNvSpPr>
          <p:nvPr>
            <p:ph type="subTitle" idx="1"/>
          </p:nvPr>
        </p:nvSpPr>
        <p:spPr>
          <a:xfrm>
            <a:off x="1554560" y="3673745"/>
            <a:ext cx="9327356" cy="1688724"/>
          </a:xfrm>
        </p:spPr>
        <p:txBody>
          <a:bodyPr/>
          <a:lstStyle>
            <a:lvl1pPr marL="0" indent="0" algn="ctr">
              <a:buNone/>
              <a:defRPr sz="2448">
                <a:solidFill>
                  <a:schemeClr val="bg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939092D3-1A80-C841-BE0C-FB3B2449ED6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0948AB-0BEE-7E40-BCE4-2360F70E6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03C7E-8755-DA48-8510-BD952A82333E}"/>
              </a:ext>
            </a:extLst>
          </p:cNvPr>
          <p:cNvSpPr>
            <a:spLocks noGrp="1"/>
          </p:cNvSpPr>
          <p:nvPr>
            <p:ph type="sldNum" sz="quarter" idx="12"/>
          </p:nvPr>
        </p:nvSpPr>
        <p:spPr/>
        <p:txBody>
          <a:bodyPr/>
          <a:lstStyle/>
          <a:p>
            <a:fld id="{A652D957-46BB-A34B-8246-CEAC748E63C6}" type="slidenum">
              <a:rPr lang="en-US" smtClean="0"/>
              <a:t>‹#›</a:t>
            </a:fld>
            <a:endParaRPr lang="en-US"/>
          </a:p>
        </p:txBody>
      </p:sp>
      <p:pic>
        <p:nvPicPr>
          <p:cNvPr id="8" name="Picture 7">
            <a:extLst>
              <a:ext uri="{FF2B5EF4-FFF2-40B4-BE49-F238E27FC236}">
                <a16:creationId xmlns:a16="http://schemas.microsoft.com/office/drawing/2014/main" id="{338C6B40-493E-D545-8618-31916324F2BA}"/>
              </a:ext>
            </a:extLst>
          </p:cNvPr>
          <p:cNvPicPr>
            <a:picLocks noChangeAspect="1"/>
          </p:cNvPicPr>
          <p:nvPr userDrawn="1"/>
        </p:nvPicPr>
        <p:blipFill>
          <a:blip r:embed="rId2"/>
          <a:stretch>
            <a:fillRect/>
          </a:stretch>
        </p:blipFill>
        <p:spPr>
          <a:xfrm>
            <a:off x="422647" y="284477"/>
            <a:ext cx="4692826" cy="860230"/>
          </a:xfrm>
          <a:prstGeom prst="rect">
            <a:avLst/>
          </a:prstGeom>
        </p:spPr>
      </p:pic>
    </p:spTree>
    <p:extLst>
      <p:ext uri="{BB962C8B-B14F-4D97-AF65-F5344CB8AC3E}">
        <p14:creationId xmlns:p14="http://schemas.microsoft.com/office/powerpoint/2010/main" val="36960002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816-FC3E-3244-B2EB-CEB70C88E508}"/>
              </a:ext>
            </a:extLst>
          </p:cNvPr>
          <p:cNvSpPr>
            <a:spLocks noGrp="1"/>
          </p:cNvSpPr>
          <p:nvPr>
            <p:ph type="title"/>
          </p:nvPr>
        </p:nvSpPr>
        <p:spPr>
          <a:xfrm>
            <a:off x="855008" y="386967"/>
            <a:ext cx="10726460" cy="676785"/>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6358429-6D80-3644-9565-0A158FEB660D}"/>
              </a:ext>
            </a:extLst>
          </p:cNvPr>
          <p:cNvSpPr>
            <a:spLocks noGrp="1"/>
          </p:cNvSpPr>
          <p:nvPr>
            <p:ph idx="1"/>
          </p:nvPr>
        </p:nvSpPr>
        <p:spPr>
          <a:xfrm>
            <a:off x="855008" y="1381094"/>
            <a:ext cx="10726460"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A60295-D28D-5342-864C-DFD74E3BF4A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084FDE-39E1-CC43-ADEC-A2E40B807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BCC03-BB7B-8F4A-BDC0-0497BB610957}"/>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911372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87CA-DEB8-1246-A8A0-FC212DE453AF}"/>
              </a:ext>
            </a:extLst>
          </p:cNvPr>
          <p:cNvSpPr>
            <a:spLocks noGrp="1"/>
          </p:cNvSpPr>
          <p:nvPr>
            <p:ph type="title"/>
          </p:nvPr>
        </p:nvSpPr>
        <p:spPr>
          <a:xfrm>
            <a:off x="848530" y="1743775"/>
            <a:ext cx="10726460" cy="2909528"/>
          </a:xfrm>
        </p:spPr>
        <p:txBody>
          <a:bodyPr anchor="b"/>
          <a:lstStyle>
            <a:lvl1pPr>
              <a:defRPr sz="6119">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A34C65-DEA5-8F4A-A14B-0DF1A1E68918}"/>
              </a:ext>
            </a:extLst>
          </p:cNvPr>
          <p:cNvSpPr>
            <a:spLocks noGrp="1"/>
          </p:cNvSpPr>
          <p:nvPr>
            <p:ph type="body" idx="1"/>
          </p:nvPr>
        </p:nvSpPr>
        <p:spPr>
          <a:xfrm>
            <a:off x="848530" y="4680828"/>
            <a:ext cx="10726460" cy="1530052"/>
          </a:xfrm>
        </p:spPr>
        <p:txBody>
          <a:bodyPr/>
          <a:lstStyle>
            <a:lvl1pPr marL="0" indent="0">
              <a:buNone/>
              <a:defRPr sz="2448">
                <a:solidFill>
                  <a:schemeClr val="bg1"/>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FB5CC9-D24D-8D45-94E1-B8A6F082E35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D43B7A-936C-F047-BD4A-CCBB3D41F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EEEBFE-C4A6-0541-B16A-380D3EAAB96F}"/>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24414848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102A-A1F7-3842-AAEA-F5C7311EA1B8}"/>
              </a:ext>
            </a:extLst>
          </p:cNvPr>
          <p:cNvSpPr>
            <a:spLocks noGrp="1"/>
          </p:cNvSpPr>
          <p:nvPr>
            <p:ph type="title"/>
          </p:nvPr>
        </p:nvSpPr>
        <p:spPr>
          <a:xfrm>
            <a:off x="855008" y="372395"/>
            <a:ext cx="10726460" cy="647641"/>
          </a:xfrm>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8251E2-F43C-F64D-B993-CE6609ED119D}"/>
              </a:ext>
            </a:extLst>
          </p:cNvPr>
          <p:cNvSpPr>
            <a:spLocks noGrp="1"/>
          </p:cNvSpPr>
          <p:nvPr>
            <p:ph sz="half" idx="1"/>
          </p:nvPr>
        </p:nvSpPr>
        <p:spPr>
          <a:xfrm>
            <a:off x="855008" y="1861968"/>
            <a:ext cx="5285502"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4EDDE-EE3F-8F4B-9C7A-83E0406455BE}"/>
              </a:ext>
            </a:extLst>
          </p:cNvPr>
          <p:cNvSpPr>
            <a:spLocks noGrp="1"/>
          </p:cNvSpPr>
          <p:nvPr>
            <p:ph sz="half" idx="2"/>
          </p:nvPr>
        </p:nvSpPr>
        <p:spPr>
          <a:xfrm>
            <a:off x="6295965" y="1861968"/>
            <a:ext cx="5285502" cy="4437962"/>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E15ADE-643D-314B-865E-D1A74E171C8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066CD4-6B44-554D-8C3E-1CC265FA5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5A39C-E79D-054D-AA55-AE55FBA281B8}"/>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16592273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A0EE-3CC4-5243-A94C-6FACDA7F8445}"/>
              </a:ext>
            </a:extLst>
          </p:cNvPr>
          <p:cNvSpPr>
            <a:spLocks noGrp="1"/>
          </p:cNvSpPr>
          <p:nvPr>
            <p:ph type="title"/>
          </p:nvPr>
        </p:nvSpPr>
        <p:spPr>
          <a:xfrm>
            <a:off x="856627" y="372394"/>
            <a:ext cx="10726460" cy="676785"/>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930389-7090-CD40-BEBF-0637D2031B24}"/>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38DBABA1-0B0C-5D41-BD03-AF3497DBF43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3744A-9292-8949-A87C-3B6979EA7CA4}"/>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951ADD4A-DB10-FB4A-A9BA-9D3DB500D4B5}"/>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B58B35-25F2-6941-BC63-14140DB153E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A4CB44E-6D22-DC48-8A79-8CC24323AB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C1E52-5D18-5A4D-B7CC-7DB931B3D351}"/>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4221041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8F28-5514-3C4F-8F16-87F0D27BFC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8C3861-35A6-C04A-AF18-0494795E52D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64A6BF7-1B35-7B45-8465-DA95BDF4F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2ECE7A-5E3E-FA41-A2CF-2170043C16AA}"/>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1671339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204F3A-B9E6-494A-83C6-4237DD4CF1A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114B782-000C-7645-A080-2D884242B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F6BEC8-E95D-2D4F-86EB-A33E0A01A229}"/>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26791833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2E6E-C79E-5B49-9FDF-F6705D37C5C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2D2BB082-60EA-F742-971F-16B6DC7F2F04}"/>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0DA2A8-A776-FA4A-A5B2-6088AA8A5EF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EF9C5211-987C-0E4C-8A65-096CAF941FE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7EC83AD-025F-B541-9368-2FEDDC6B1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98FAB-9E39-4442-B432-009E972C220A}"/>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158346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CED7-2E22-7046-B671-644D9867C31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4637231-3259-8148-A59B-BCA49EE18422}"/>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a:extLst>
              <a:ext uri="{FF2B5EF4-FFF2-40B4-BE49-F238E27FC236}">
                <a16:creationId xmlns:a16="http://schemas.microsoft.com/office/drawing/2014/main" id="{51F3E8CD-A682-AC45-B9C3-5CB1873728F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5B6DDB3D-EBBA-E54E-957D-18F54AC5AE6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E068683-9DAF-2949-BB77-A0BA807B4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31D61-53FD-B847-BC95-73B6763ADD61}"/>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670071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D9D8-CC86-7E4D-A036-7F666D581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D8279-4EB5-1B4C-AC96-6DA0B332F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71BE1-3E91-AC49-9604-441E4DD3A9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C5F1837-E4C0-A34F-B38C-CBF0D65B8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05FF2-DF89-7143-8050-5F1B7B5C51E8}"/>
              </a:ext>
            </a:extLst>
          </p:cNvPr>
          <p:cNvSpPr>
            <a:spLocks noGrp="1"/>
          </p:cNvSpPr>
          <p:nvPr>
            <p:ph type="sldNum" sz="quarter" idx="12"/>
          </p:nvPr>
        </p:nvSpPr>
        <p:spPr/>
        <p:txBody>
          <a:bodyPr/>
          <a:lstStyle/>
          <a:p>
            <a:fld id="{A652D957-46BB-A34B-8246-CEAC748E63C6}" type="slidenum">
              <a:rPr lang="en-US" smtClean="0"/>
              <a:t>‹#›</a:t>
            </a:fld>
            <a:endParaRPr lang="en-US"/>
          </a:p>
        </p:txBody>
      </p:sp>
    </p:spTree>
    <p:extLst>
      <p:ext uri="{BB962C8B-B14F-4D97-AF65-F5344CB8AC3E}">
        <p14:creationId xmlns:p14="http://schemas.microsoft.com/office/powerpoint/2010/main" val="364506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jp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emf"/><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9.jp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4.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1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EC1233-5907-7143-8A9A-729AB9D49605}"/>
              </a:ext>
            </a:extLst>
          </p:cNvPr>
          <p:cNvSpPr>
            <a:spLocks noGrp="1"/>
          </p:cNvSpPr>
          <p:nvPr>
            <p:ph type="title"/>
          </p:nvPr>
        </p:nvSpPr>
        <p:spPr>
          <a:xfrm>
            <a:off x="855008" y="372394"/>
            <a:ext cx="10726460" cy="6913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2E4728-1E09-A64F-9A06-2F96BC71F324}"/>
              </a:ext>
            </a:extLst>
          </p:cNvPr>
          <p:cNvSpPr>
            <a:spLocks noGrp="1"/>
          </p:cNvSpPr>
          <p:nvPr>
            <p:ph type="body" idx="1"/>
          </p:nvPr>
        </p:nvSpPr>
        <p:spPr>
          <a:xfrm>
            <a:off x="855008" y="1489575"/>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314233A-AE14-694A-BB8D-3E28E47EE53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4B2F2F8-0928-494A-8118-8CD3399497F9}" type="datetime1">
              <a:rPr lang="en-US" smtClean="0"/>
              <a:t>01-Feb-20</a:t>
            </a:fld>
            <a:endParaRPr lang="en-US"/>
          </a:p>
        </p:txBody>
      </p:sp>
      <p:sp>
        <p:nvSpPr>
          <p:cNvPr id="5" name="Footer Placeholder 4">
            <a:extLst>
              <a:ext uri="{FF2B5EF4-FFF2-40B4-BE49-F238E27FC236}">
                <a16:creationId xmlns:a16="http://schemas.microsoft.com/office/drawing/2014/main" id="{85E08028-B976-7C44-A1F6-F7265A55443D}"/>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36F93A-8372-7749-B2E4-1B714A6CCF1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652D957-46BB-A34B-8246-CEAC748E63C6}" type="slidenum">
              <a:rPr lang="en-US" smtClean="0"/>
              <a:t>‹#›</a:t>
            </a:fld>
            <a:endParaRPr lang="en-US"/>
          </a:p>
        </p:txBody>
      </p:sp>
      <p:pic>
        <p:nvPicPr>
          <p:cNvPr id="7" name="Picture 6">
            <a:extLst>
              <a:ext uri="{FF2B5EF4-FFF2-40B4-BE49-F238E27FC236}">
                <a16:creationId xmlns:a16="http://schemas.microsoft.com/office/drawing/2014/main" id="{AFE48D42-7EC2-4E50-A1B2-66D3A0F20375}"/>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66440966"/>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5" r:id="rId19"/>
    <p:sldLayoutId id="2147484536" r:id="rId20"/>
    <p:sldLayoutId id="2147484537" r:id="rId21"/>
    <p:sldLayoutId id="2147484538" r:id="rId22"/>
    <p:sldLayoutId id="2147484539" r:id="rId23"/>
    <p:sldLayoutId id="2147484540" r:id="rId24"/>
    <p:sldLayoutId id="2147484541" r:id="rId25"/>
    <p:sldLayoutId id="2147484542" r:id="rId26"/>
    <p:sldLayoutId id="2147484543" r:id="rId27"/>
    <p:sldLayoutId id="2147484544" r:id="rId28"/>
    <p:sldLayoutId id="2147484545" r:id="rId29"/>
    <p:sldLayoutId id="2147484546" r:id="rId30"/>
    <p:sldLayoutId id="2147484547" r:id="rId31"/>
    <p:sldLayoutId id="2147484548" r:id="rId32"/>
  </p:sldLayoutIdLst>
  <p:transition>
    <p:fade/>
  </p:transition>
  <p:txStyles>
    <p:titleStyle>
      <a:lvl1pPr algn="l" defTabSz="932597" rtl="0" eaLnBrk="1" latinLnBrk="0" hangingPunct="1">
        <a:lnSpc>
          <a:spcPct val="90000"/>
        </a:lnSpc>
        <a:spcBef>
          <a:spcPct val="0"/>
        </a:spcBef>
        <a:buNone/>
        <a:defRPr sz="3876"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rgbClr val="002060"/>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rgbClr val="002060"/>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rgbClr val="002060"/>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rgbClr val="002060"/>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rgbClr val="002060"/>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EC1233-5907-7143-8A9A-729AB9D49605}"/>
              </a:ext>
            </a:extLst>
          </p:cNvPr>
          <p:cNvSpPr>
            <a:spLocks noGrp="1"/>
          </p:cNvSpPr>
          <p:nvPr>
            <p:ph type="title"/>
          </p:nvPr>
        </p:nvSpPr>
        <p:spPr>
          <a:xfrm>
            <a:off x="855008" y="372394"/>
            <a:ext cx="10726460" cy="6913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2E4728-1E09-A64F-9A06-2F96BC71F324}"/>
              </a:ext>
            </a:extLst>
          </p:cNvPr>
          <p:cNvSpPr>
            <a:spLocks noGrp="1"/>
          </p:cNvSpPr>
          <p:nvPr>
            <p:ph type="body" idx="1"/>
          </p:nvPr>
        </p:nvSpPr>
        <p:spPr>
          <a:xfrm>
            <a:off x="855008" y="1489575"/>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314233A-AE14-694A-BB8D-3E28E47EE53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5E08028-B976-7C44-A1F6-F7265A55443D}"/>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36F93A-8372-7749-B2E4-1B714A6CCF1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652D957-46BB-A34B-8246-CEAC748E63C6}" type="slidenum">
              <a:rPr lang="en-US" smtClean="0"/>
              <a:t>‹#›</a:t>
            </a:fld>
            <a:endParaRPr lang="en-US"/>
          </a:p>
        </p:txBody>
      </p:sp>
    </p:spTree>
    <p:extLst>
      <p:ext uri="{BB962C8B-B14F-4D97-AF65-F5344CB8AC3E}">
        <p14:creationId xmlns:p14="http://schemas.microsoft.com/office/powerpoint/2010/main" val="1909038775"/>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Lst>
  <p:hf hdr="0" ftr="0" dt="0"/>
  <p:txStyles>
    <p:titleStyle>
      <a:lvl1pPr algn="l" defTabSz="932597" rtl="0" eaLnBrk="1" latinLnBrk="0" hangingPunct="1">
        <a:lnSpc>
          <a:spcPct val="90000"/>
        </a:lnSpc>
        <a:spcBef>
          <a:spcPct val="0"/>
        </a:spcBef>
        <a:buNone/>
        <a:defRPr sz="3876"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rgbClr val="002060"/>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rgbClr val="002060"/>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rgbClr val="002060"/>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rgbClr val="002060"/>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rgbClr val="002060"/>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hyperlink" Target="http://proceedings.mlr.press/v95/achab18a/achab18a.pdf" TargetMode="Externa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g"/><Relationship Id="rId1" Type="http://schemas.openxmlformats.org/officeDocument/2006/relationships/slideLayout" Target="../slideLayouts/slideLayout59.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0.xml"/><Relationship Id="rId5" Type="http://schemas.openxmlformats.org/officeDocument/2006/relationships/image" Target="../media/image27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Layout" Target="../slideLayouts/slideLayout6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Layout" Target="../slideLayouts/slideLayout6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rob.schapire.net/papers/www10.pdf" TargetMode="Externa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huazhengwang/BanditLib" TargetMode="External"/><Relationship Id="rId13" Type="http://schemas.openxmlformats.org/officeDocument/2006/relationships/hyperlink" Target="https://github.com/thiagopbueno/awesome-probabilistic-planning" TargetMode="External"/><Relationship Id="rId3" Type="http://schemas.openxmlformats.org/officeDocument/2006/relationships/hyperlink" Target="http://hunch.net/~rwil/" TargetMode="External"/><Relationship Id="rId7" Type="http://schemas.openxmlformats.org/officeDocument/2006/relationships/hyperlink" Target="https://github.com/topics/contextual-bandits" TargetMode="External"/><Relationship Id="rId12" Type="http://schemas.openxmlformats.org/officeDocument/2006/relationships/hyperlink" Target="https://paperswithcode.com/task/multi-armed-bandits" TargetMode="External"/><Relationship Id="rId2" Type="http://schemas.openxmlformats.org/officeDocument/2006/relationships/notesSlide" Target="../notesSlides/notesSlide10.xml"/><Relationship Id="rId1" Type="http://schemas.openxmlformats.org/officeDocument/2006/relationships/slideLayout" Target="../slideLayouts/slideLayout67.xml"/><Relationship Id="rId6" Type="http://schemas.openxmlformats.org/officeDocument/2006/relationships/hyperlink" Target="https://paperswithcode.com/task/dialogue" TargetMode="External"/><Relationship Id="rId11" Type="http://schemas.openxmlformats.org/officeDocument/2006/relationships/hyperlink" Target="https://github.com/topics/markov-decision-processes" TargetMode="External"/><Relationship Id="rId5" Type="http://schemas.openxmlformats.org/officeDocument/2006/relationships/hyperlink" Target="https://paperswithcode.com/task/chatbot" TargetMode="External"/><Relationship Id="rId10" Type="http://schemas.openxmlformats.org/officeDocument/2006/relationships/hyperlink" Target="https://github.com/brianspiering/awesome-deep-rl" TargetMode="External"/><Relationship Id="rId4" Type="http://schemas.openxmlformats.org/officeDocument/2006/relationships/hyperlink" Target="https://github.com/aikorea/awesome-rl" TargetMode="External"/><Relationship Id="rId9" Type="http://schemas.openxmlformats.org/officeDocument/2006/relationships/hyperlink" Target="https://paperswithcode.com/task/decision-making" TargetMode="External"/><Relationship Id="rId14" Type="http://schemas.openxmlformats.org/officeDocument/2006/relationships/hyperlink" Target="http://people.idsia.ch/~ngo/ucwl2013/hridemo.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91000">
              <a:schemeClr val="accent1">
                <a:lumMod val="89000"/>
              </a:schemeClr>
            </a:gs>
            <a:gs pos="85000">
              <a:schemeClr val="accent1">
                <a:lumMod val="75000"/>
              </a:schemeClr>
            </a:gs>
            <a:gs pos="97000">
              <a:schemeClr val="accent1">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4453-10A8-D94A-ABDA-E879D0F615F3}"/>
              </a:ext>
            </a:extLst>
          </p:cNvPr>
          <p:cNvSpPr>
            <a:spLocks noGrp="1"/>
          </p:cNvSpPr>
          <p:nvPr>
            <p:ph type="ctrTitle"/>
          </p:nvPr>
        </p:nvSpPr>
        <p:spPr/>
        <p:txBody>
          <a:bodyPr>
            <a:normAutofit/>
          </a:bodyPr>
          <a:lstStyle/>
          <a:p>
            <a:r>
              <a:rPr lang="en-US" sz="6600" dirty="0"/>
              <a:t>Decision Making Strategies </a:t>
            </a:r>
            <a:br>
              <a:rPr lang="en-US" sz="6600" dirty="0"/>
            </a:br>
            <a:r>
              <a:rPr lang="en-US" sz="6600" dirty="0"/>
              <a:t>for Assistive AI</a:t>
            </a:r>
            <a:br>
              <a:rPr lang="en-US" sz="6600" dirty="0"/>
            </a:br>
            <a:r>
              <a:rPr lang="en-US" sz="2400" b="1" dirty="0" err="1"/>
              <a:t>AI</a:t>
            </a:r>
            <a:r>
              <a:rPr lang="en-US" sz="2400" b="1" dirty="0"/>
              <a:t> Foundations for Practitioners – Week 7</a:t>
            </a:r>
            <a:endParaRPr lang="en-US" dirty="0">
              <a:solidFill>
                <a:schemeClr val="bg1"/>
              </a:solidFill>
            </a:endParaRPr>
          </a:p>
        </p:txBody>
      </p:sp>
      <p:sp>
        <p:nvSpPr>
          <p:cNvPr id="3" name="Subtitle 2">
            <a:extLst>
              <a:ext uri="{FF2B5EF4-FFF2-40B4-BE49-F238E27FC236}">
                <a16:creationId xmlns:a16="http://schemas.microsoft.com/office/drawing/2014/main" id="{44BAD2D4-0177-504A-A0CA-87693468A85E}"/>
              </a:ext>
            </a:extLst>
          </p:cNvPr>
          <p:cNvSpPr>
            <a:spLocks noGrp="1"/>
          </p:cNvSpPr>
          <p:nvPr>
            <p:ph type="subTitle" idx="1"/>
          </p:nvPr>
        </p:nvSpPr>
        <p:spPr>
          <a:xfrm>
            <a:off x="1555221" y="3673744"/>
            <a:ext cx="9326033" cy="2176073"/>
          </a:xfrm>
        </p:spPr>
        <p:txBody>
          <a:bodyPr>
            <a:normAutofit lnSpcReduction="10000"/>
          </a:bodyPr>
          <a:lstStyle/>
          <a:p>
            <a:r>
              <a:rPr lang="en-US" b="1" dirty="0"/>
              <a:t>H</a:t>
            </a:r>
            <a:r>
              <a:rPr lang="vi-VN" b="1" dirty="0"/>
              <a:t>ư</a:t>
            </a:r>
            <a:r>
              <a:rPr lang="en-US" b="1" dirty="0"/>
              <a:t>ng Ngô</a:t>
            </a:r>
          </a:p>
          <a:p>
            <a:r>
              <a:rPr lang="en-US" dirty="0"/>
              <a:t>Founding director, Center of Talent in AI (CÓTÀI)</a:t>
            </a:r>
          </a:p>
          <a:p>
            <a:r>
              <a:rPr lang="en-US" dirty="0"/>
              <a:t>Previously: Chief of AI at </a:t>
            </a:r>
            <a:r>
              <a:rPr lang="en-US" dirty="0" err="1"/>
              <a:t>AINovation</a:t>
            </a:r>
            <a:endParaRPr lang="en-US" dirty="0"/>
          </a:p>
          <a:p>
            <a:r>
              <a:rPr lang="en-US" dirty="0"/>
              <a:t>Researcher &amp; lecturer, Swiss IDSIA</a:t>
            </a:r>
          </a:p>
          <a:p>
            <a:r>
              <a:rPr lang="en-US" dirty="0"/>
              <a:t>FB.com/</a:t>
            </a:r>
            <a:r>
              <a:rPr lang="en-US" dirty="0" err="1"/>
              <a:t>curiousAI</a:t>
            </a:r>
            <a:endParaRPr lang="en-US" dirty="0"/>
          </a:p>
          <a:p>
            <a:endParaRPr lang="en-US" dirty="0">
              <a:solidFill>
                <a:schemeClr val="bg1"/>
              </a:solidFill>
            </a:endParaRPr>
          </a:p>
        </p:txBody>
      </p:sp>
      <p:pic>
        <p:nvPicPr>
          <p:cNvPr id="5" name="Picture 4" descr="A close up of a logo&#10;&#10;Description automatically generated">
            <a:extLst>
              <a:ext uri="{FF2B5EF4-FFF2-40B4-BE49-F238E27FC236}">
                <a16:creationId xmlns:a16="http://schemas.microsoft.com/office/drawing/2014/main" id="{7B3ED33C-0838-4A50-9402-3EECCE09EC99}"/>
              </a:ext>
            </a:extLst>
          </p:cNvPr>
          <p:cNvPicPr>
            <a:picLocks noChangeAspect="1"/>
          </p:cNvPicPr>
          <p:nvPr/>
        </p:nvPicPr>
        <p:blipFill>
          <a:blip r:embed="rId3"/>
          <a:stretch>
            <a:fillRect/>
          </a:stretch>
        </p:blipFill>
        <p:spPr>
          <a:xfrm>
            <a:off x="10732721" y="6176983"/>
            <a:ext cx="1541028" cy="629811"/>
          </a:xfrm>
          <a:prstGeom prst="rect">
            <a:avLst/>
          </a:prstGeom>
        </p:spPr>
      </p:pic>
      <p:sp>
        <p:nvSpPr>
          <p:cNvPr id="6" name="Subtitle 2">
            <a:extLst>
              <a:ext uri="{FF2B5EF4-FFF2-40B4-BE49-F238E27FC236}">
                <a16:creationId xmlns:a16="http://schemas.microsoft.com/office/drawing/2014/main" id="{2E062EB2-9552-47D6-BEF3-0BBB49CB6299}"/>
              </a:ext>
            </a:extLst>
          </p:cNvPr>
          <p:cNvSpPr txBox="1">
            <a:spLocks/>
          </p:cNvSpPr>
          <p:nvPr/>
        </p:nvSpPr>
        <p:spPr>
          <a:xfrm>
            <a:off x="5079735" y="6307184"/>
            <a:ext cx="9326033" cy="49961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2060"/>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2060"/>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2060"/>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206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32597">
              <a:spcBef>
                <a:spcPts val="1020"/>
              </a:spcBef>
            </a:pPr>
            <a:r>
              <a:rPr lang="en-US" sz="2448" i="1" dirty="0">
                <a:solidFill>
                  <a:prstClr val="white"/>
                </a:solidFill>
                <a:latin typeface="Calibri" panose="020F0502020204030204"/>
              </a:rPr>
              <a:t>Developed by</a:t>
            </a:r>
          </a:p>
        </p:txBody>
      </p:sp>
    </p:spTree>
    <p:extLst>
      <p:ext uri="{BB962C8B-B14F-4D97-AF65-F5344CB8AC3E}">
        <p14:creationId xmlns:p14="http://schemas.microsoft.com/office/powerpoint/2010/main" val="4075900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882" y="68262"/>
            <a:ext cx="10724938" cy="1219200"/>
          </a:xfrm>
        </p:spPr>
        <p:txBody>
          <a:bodyPr>
            <a:normAutofit/>
          </a:bodyPr>
          <a:lstStyle/>
          <a:p>
            <a:r>
              <a:rPr lang="en-US" sz="3200" dirty="0">
                <a:latin typeface="Segoe UI Light" panose="020B0502040204020203" pitchFamily="34" charset="0"/>
                <a:cs typeface="Segoe UI Light" panose="020B0502040204020203" pitchFamily="34" charset="0"/>
              </a:rPr>
              <a:t>Q: Why Interactive Learning?</a:t>
            </a:r>
          </a:p>
        </p:txBody>
      </p:sp>
      <p:pic>
        <p:nvPicPr>
          <p:cNvPr id="4" name="Picture 3">
            <a:extLst>
              <a:ext uri="{FF2B5EF4-FFF2-40B4-BE49-F238E27FC236}">
                <a16:creationId xmlns:a16="http://schemas.microsoft.com/office/drawing/2014/main" id="{DE3DFB32-BD34-411C-BF97-5571997C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176" y="1138196"/>
            <a:ext cx="4585593" cy="2967148"/>
          </a:xfrm>
          <a:prstGeom prst="rect">
            <a:avLst/>
          </a:prstGeom>
        </p:spPr>
      </p:pic>
      <p:sp>
        <p:nvSpPr>
          <p:cNvPr id="5" name="Title 1">
            <a:extLst>
              <a:ext uri="{FF2B5EF4-FFF2-40B4-BE49-F238E27FC236}">
                <a16:creationId xmlns:a16="http://schemas.microsoft.com/office/drawing/2014/main" id="{96436B1B-08AF-4B44-9947-5DFFE4EA8FF0}"/>
              </a:ext>
            </a:extLst>
          </p:cNvPr>
          <p:cNvSpPr txBox="1">
            <a:spLocks/>
          </p:cNvSpPr>
          <p:nvPr/>
        </p:nvSpPr>
        <p:spPr>
          <a:xfrm>
            <a:off x="882" y="5327143"/>
            <a:ext cx="12434710" cy="135195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An economically viable digital agent that explores, learns, and acts</a:t>
            </a:r>
          </a:p>
        </p:txBody>
      </p:sp>
      <p:sp>
        <p:nvSpPr>
          <p:cNvPr id="6" name="Title 1">
            <a:extLst>
              <a:ext uri="{FF2B5EF4-FFF2-40B4-BE49-F238E27FC236}">
                <a16:creationId xmlns:a16="http://schemas.microsoft.com/office/drawing/2014/main" id="{1C5CF9CA-3783-40AD-BB95-6FA0C20B5A59}"/>
              </a:ext>
            </a:extLst>
          </p:cNvPr>
          <p:cNvSpPr txBox="1">
            <a:spLocks/>
          </p:cNvSpPr>
          <p:nvPr/>
        </p:nvSpPr>
        <p:spPr>
          <a:xfrm>
            <a:off x="883" y="397519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trike="sngStrike" dirty="0">
                <a:latin typeface="Segoe UI Semilight" panose="020B0402040204020203" pitchFamily="34" charset="0"/>
                <a:cs typeface="Segoe UI Semilight" panose="020B0402040204020203" pitchFamily="34" charset="0"/>
              </a:rPr>
              <a:t>AI: A function programmed with data</a:t>
            </a:r>
          </a:p>
        </p:txBody>
      </p:sp>
      <p:sp>
        <p:nvSpPr>
          <p:cNvPr id="10" name="Title 1">
            <a:extLst>
              <a:ext uri="{FF2B5EF4-FFF2-40B4-BE49-F238E27FC236}">
                <a16:creationId xmlns:a16="http://schemas.microsoft.com/office/drawing/2014/main" id="{6047C173-433F-439F-BDD8-5B97C153AF4D}"/>
              </a:ext>
            </a:extLst>
          </p:cNvPr>
          <p:cNvSpPr txBox="1">
            <a:spLocks/>
          </p:cNvSpPr>
          <p:nvPr/>
        </p:nvSpPr>
        <p:spPr>
          <a:xfrm>
            <a:off x="883" y="397372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 function programmed with data</a:t>
            </a:r>
          </a:p>
        </p:txBody>
      </p:sp>
    </p:spTree>
    <p:extLst>
      <p:ext uri="{BB962C8B-B14F-4D97-AF65-F5344CB8AC3E}">
        <p14:creationId xmlns:p14="http://schemas.microsoft.com/office/powerpoint/2010/main" val="35206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7488-AF22-4BCA-BEF9-F933A0CAB2FC}"/>
              </a:ext>
            </a:extLst>
          </p:cNvPr>
          <p:cNvSpPr>
            <a:spLocks noGrp="1"/>
          </p:cNvSpPr>
          <p:nvPr>
            <p:ph type="title"/>
          </p:nvPr>
        </p:nvSpPr>
        <p:spPr>
          <a:xfrm>
            <a:off x="46037" y="0"/>
            <a:ext cx="10724938" cy="1351952"/>
          </a:xfrm>
        </p:spPr>
        <p:txBody>
          <a:bodyPr>
            <a:normAutofit/>
          </a:bodyPr>
          <a:lstStyle/>
          <a:p>
            <a:r>
              <a:rPr lang="en-US" sz="3600" dirty="0">
                <a:latin typeface="Segoe UI Light" panose="020B0502040204020203" pitchFamily="34" charset="0"/>
                <a:cs typeface="Segoe UI Light" panose="020B0502040204020203" pitchFamily="34" charset="0"/>
              </a:rPr>
              <a:t>Flavors of Interactive Learning</a:t>
            </a:r>
          </a:p>
        </p:txBody>
      </p:sp>
      <p:sp>
        <p:nvSpPr>
          <p:cNvPr id="3" name="Content Placeholder 2">
            <a:extLst>
              <a:ext uri="{FF2B5EF4-FFF2-40B4-BE49-F238E27FC236}">
                <a16:creationId xmlns:a16="http://schemas.microsoft.com/office/drawing/2014/main" id="{70717FC7-4A9F-48E5-BA2B-536D918D2F37}"/>
              </a:ext>
            </a:extLst>
          </p:cNvPr>
          <p:cNvSpPr>
            <a:spLocks noGrp="1"/>
          </p:cNvSpPr>
          <p:nvPr>
            <p:ph type="body" sz="quarter" idx="10"/>
          </p:nvPr>
        </p:nvSpPr>
        <p:spPr/>
        <p:txBody>
          <a:bodyPr>
            <a:normAutofit/>
          </a:bodyPr>
          <a:lstStyle/>
          <a:p>
            <a:pPr marL="0" indent="0">
              <a:buNone/>
            </a:pPr>
            <a:r>
              <a:rPr lang="en-US" sz="2000" dirty="0">
                <a:solidFill>
                  <a:schemeClr val="tx1"/>
                </a:solidFill>
                <a:latin typeface="+mn-lt"/>
                <a:cs typeface="Segoe UI Light" panose="020B0502040204020203" pitchFamily="34" charset="0"/>
              </a:rPr>
              <a:t>RL: next state = f(history or current state, action), and </a:t>
            </a:r>
            <a:r>
              <a:rPr lang="en-US" sz="2000" dirty="0" err="1">
                <a:solidFill>
                  <a:schemeClr val="tx1"/>
                </a:solidFill>
                <a:latin typeface="+mn-lt"/>
                <a:cs typeface="Segoe UI Light" panose="020B0502040204020203" pitchFamily="34" charset="0"/>
              </a:rPr>
              <a:t>sparse+delayed</a:t>
            </a:r>
            <a:r>
              <a:rPr lang="en-US" sz="2000" dirty="0">
                <a:solidFill>
                  <a:schemeClr val="tx1"/>
                </a:solidFill>
                <a:latin typeface="+mn-lt"/>
                <a:cs typeface="Segoe UI Light" panose="020B0502040204020203" pitchFamily="34" charset="0"/>
              </a:rPr>
              <a:t> rewards</a:t>
            </a:r>
          </a:p>
          <a:p>
            <a:pPr marL="0" indent="0">
              <a:buNone/>
            </a:pPr>
            <a:r>
              <a:rPr lang="en-US" sz="2000" dirty="0">
                <a:solidFill>
                  <a:schemeClr val="tx1"/>
                </a:solidFill>
                <a:latin typeface="+mn-lt"/>
                <a:cs typeface="Segoe UI Light" panose="020B0502040204020203" pitchFamily="34" charset="0"/>
              </a:rPr>
              <a:t>RL </a:t>
            </a:r>
            <a:r>
              <a:rPr lang="en-US" sz="2000" dirty="0" err="1">
                <a:solidFill>
                  <a:schemeClr val="tx1"/>
                </a:solidFill>
                <a:latin typeface="+mn-lt"/>
                <a:cs typeface="Segoe UI Light" panose="020B0502040204020203" pitchFamily="34" charset="0"/>
              </a:rPr>
              <a:t>algs</a:t>
            </a:r>
            <a:r>
              <a:rPr lang="en-US" sz="2000" dirty="0">
                <a:solidFill>
                  <a:schemeClr val="tx1"/>
                </a:solidFill>
                <a:latin typeface="+mn-lt"/>
                <a:cs typeface="Segoe UI Light" panose="020B0502040204020203" pitchFamily="34" charset="0"/>
              </a:rPr>
              <a:t>: mainly focus on learning to predict and control (credit assignment)</a:t>
            </a:r>
          </a:p>
          <a:p>
            <a:pPr marL="0" indent="0">
              <a:buNone/>
            </a:pPr>
            <a:r>
              <a:rPr lang="en-US" sz="2000" dirty="0">
                <a:solidFill>
                  <a:schemeClr val="tx1"/>
                </a:solidFill>
                <a:latin typeface="+mn-lt"/>
                <a:cs typeface="Segoe UI Light" panose="020B0502040204020203" pitchFamily="34" charset="0"/>
              </a:rPr>
              <a:t>Bandits: mainly focus on exploration-exploitation tradeoff</a:t>
            </a:r>
          </a:p>
          <a:p>
            <a:pPr marL="0" indent="0">
              <a:buNone/>
            </a:pPr>
            <a:r>
              <a:rPr lang="en-US" sz="2000" dirty="0">
                <a:solidFill>
                  <a:schemeClr val="tx1"/>
                </a:solidFill>
                <a:latin typeface="+mn-lt"/>
                <a:cs typeface="Segoe UI Light" panose="020B0502040204020203" pitchFamily="34" charset="0"/>
              </a:rPr>
              <a:t>  </a:t>
            </a:r>
          </a:p>
        </p:txBody>
      </p:sp>
      <p:grpSp>
        <p:nvGrpSpPr>
          <p:cNvPr id="12" name="Group 11">
            <a:extLst>
              <a:ext uri="{FF2B5EF4-FFF2-40B4-BE49-F238E27FC236}">
                <a16:creationId xmlns:a16="http://schemas.microsoft.com/office/drawing/2014/main" id="{EBA1D515-BAE1-4165-AEFA-BC8C0E454F51}"/>
              </a:ext>
            </a:extLst>
          </p:cNvPr>
          <p:cNvGrpSpPr/>
          <p:nvPr/>
        </p:nvGrpSpPr>
        <p:grpSpPr>
          <a:xfrm>
            <a:off x="272986" y="2400048"/>
            <a:ext cx="8001000" cy="4324985"/>
            <a:chOff x="1570037" y="1334769"/>
            <a:chExt cx="8001000" cy="4324985"/>
          </a:xfrm>
        </p:grpSpPr>
        <p:pic>
          <p:nvPicPr>
            <p:cNvPr id="6" name="Picture 5">
              <a:extLst>
                <a:ext uri="{FF2B5EF4-FFF2-40B4-BE49-F238E27FC236}">
                  <a16:creationId xmlns:a16="http://schemas.microsoft.com/office/drawing/2014/main" id="{6E909D12-194D-4D75-8891-BF6D2DF201BB}"/>
                </a:ext>
              </a:extLst>
            </p:cNvPr>
            <p:cNvPicPr>
              <a:picLocks noChangeAspect="1"/>
            </p:cNvPicPr>
            <p:nvPr/>
          </p:nvPicPr>
          <p:blipFill>
            <a:blip r:embed="rId3"/>
            <a:stretch>
              <a:fillRect/>
            </a:stretch>
          </p:blipFill>
          <p:spPr>
            <a:xfrm>
              <a:off x="1570037" y="1334769"/>
              <a:ext cx="8001000" cy="4324985"/>
            </a:xfrm>
            <a:prstGeom prst="rect">
              <a:avLst/>
            </a:prstGeom>
          </p:spPr>
        </p:pic>
        <p:sp>
          <p:nvSpPr>
            <p:cNvPr id="10" name="TextBox 9">
              <a:extLst>
                <a:ext uri="{FF2B5EF4-FFF2-40B4-BE49-F238E27FC236}">
                  <a16:creationId xmlns:a16="http://schemas.microsoft.com/office/drawing/2014/main" id="{91161E9C-8125-476B-9686-A203269D648E}"/>
                </a:ext>
              </a:extLst>
            </p:cNvPr>
            <p:cNvSpPr txBox="1"/>
            <p:nvPr/>
          </p:nvSpPr>
          <p:spPr>
            <a:xfrm>
              <a:off x="2408237" y="2868261"/>
              <a:ext cx="1066800" cy="44781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chemeClr val="bg1"/>
                  </a:solidFill>
                </a:rPr>
                <a:t>context</a:t>
              </a:r>
            </a:p>
          </p:txBody>
        </p:sp>
        <p:cxnSp>
          <p:nvCxnSpPr>
            <p:cNvPr id="8" name="Straight Connector 7">
              <a:extLst>
                <a:ext uri="{FF2B5EF4-FFF2-40B4-BE49-F238E27FC236}">
                  <a16:creationId xmlns:a16="http://schemas.microsoft.com/office/drawing/2014/main" id="{FB9A22F7-F05D-48E1-9E04-4EE53B73564B}"/>
                </a:ext>
              </a:extLst>
            </p:cNvPr>
            <p:cNvCxnSpPr>
              <a:cxnSpLocks/>
            </p:cNvCxnSpPr>
            <p:nvPr/>
          </p:nvCxnSpPr>
          <p:spPr>
            <a:xfrm flipH="1">
              <a:off x="2484437" y="2868261"/>
              <a:ext cx="304801" cy="24800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57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0" y="621662"/>
            <a:ext cx="12098488"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730" spc="-102" dirty="0">
                <a:ln w="3175">
                  <a:noFill/>
                </a:ln>
                <a:gradFill>
                  <a:gsLst>
                    <a:gs pos="1250">
                      <a:schemeClr val="tx1"/>
                    </a:gs>
                    <a:gs pos="100000">
                      <a:schemeClr val="tx1"/>
                    </a:gs>
                  </a:gsLst>
                  <a:lin ang="5400000" scaled="0"/>
                </a:gradFill>
                <a:ea typeface="+mn-ea"/>
                <a:cs typeface="Segoe UI" pitchFamily="34" charset="0"/>
              </a:rPr>
              <a:t>Contextual Bandits</a:t>
            </a: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68682" y="1880200"/>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gradFill>
                      <a:gsLst>
                        <a:gs pos="1250">
                          <a:schemeClr val="tx1"/>
                        </a:gs>
                        <a:gs pos="100000">
                          <a:schemeClr val="tx1"/>
                        </a:gs>
                      </a:gsLst>
                      <a:lin ang="5400000" scaled="0"/>
                    </a:gradFill>
                  </a:rPr>
                  <a:t>Repeatedly: </a:t>
                </a:r>
              </a:p>
              <a:p>
                <a:pPr marL="524429" indent="-524429">
                  <a:buFont typeface="+mj-lt"/>
                  <a:buAutoNum type="arabicPeriod"/>
                </a:pPr>
                <a:r>
                  <a:rPr lang="en-US" sz="3200" dirty="0">
                    <a:gradFill>
                      <a:gsLst>
                        <a:gs pos="1250">
                          <a:schemeClr val="tx1"/>
                        </a:gs>
                        <a:gs pos="100000">
                          <a:schemeClr val="tx1"/>
                        </a:gs>
                      </a:gsLst>
                      <a:lin ang="5400000" scaled="0"/>
                    </a:gradFill>
                  </a:rPr>
                  <a:t> Observe features </a:t>
                </a:r>
                <a14:m>
                  <m:oMath xmlns:m="http://schemas.openxmlformats.org/officeDocument/2006/math">
                    <m:r>
                      <a:rPr lang="en-US" sz="3200" smtClean="0">
                        <a:solidFill>
                          <a:srgbClr val="FF0000"/>
                        </a:solidFill>
                        <a:latin typeface="Cambria Math" panose="02040503050406030204" pitchFamily="18" charset="0"/>
                      </a:rPr>
                      <m:t>𝑥</m:t>
                    </m:r>
                  </m:oMath>
                </a14:m>
                <a:endParaRPr lang="en-US" sz="3200" dirty="0">
                  <a:gradFill>
                    <a:gsLst>
                      <a:gs pos="1250">
                        <a:schemeClr val="tx1"/>
                      </a:gs>
                      <a:gs pos="100000">
                        <a:schemeClr val="tx1"/>
                      </a:gs>
                    </a:gsLst>
                    <a:lin ang="5400000" scaled="0"/>
                  </a:gradFill>
                </a:endParaRPr>
              </a:p>
              <a:p>
                <a:pPr marL="524429" indent="-524429">
                  <a:buFont typeface="+mj-lt"/>
                  <a:buAutoNum type="arabicPeriod"/>
                </a:pPr>
                <a:r>
                  <a:rPr lang="en-US" sz="3200" dirty="0">
                    <a:gradFill>
                      <a:gsLst>
                        <a:gs pos="1250">
                          <a:schemeClr val="tx1"/>
                        </a:gs>
                        <a:gs pos="100000">
                          <a:schemeClr val="tx1"/>
                        </a:gs>
                      </a:gsLst>
                      <a:lin ang="5400000" scaled="0"/>
                    </a:gradFill>
                  </a:rPr>
                  <a:t> Choose action </a:t>
                </a:r>
                <a14:m>
                  <m:oMath xmlns:m="http://schemas.openxmlformats.org/officeDocument/2006/math">
                    <m:r>
                      <a:rPr lang="en-US" sz="3200" smtClean="0">
                        <a:solidFill>
                          <a:srgbClr val="FF0000"/>
                        </a:solidFill>
                        <a:latin typeface="Cambria Math" panose="02040503050406030204" pitchFamily="18" charset="0"/>
                      </a:rPr>
                      <m:t>𝑎</m:t>
                    </m:r>
                    <m:r>
                      <a:rPr lang="en-US" sz="3200" smtClean="0">
                        <a:solidFill>
                          <a:srgbClr val="FF0000"/>
                        </a:solidFill>
                        <a:latin typeface="Cambria Math" panose="02040503050406030204" pitchFamily="18" charset="0"/>
                      </a:rPr>
                      <m:t>∈</m:t>
                    </m:r>
                    <m:r>
                      <a:rPr lang="en-US" sz="3200" smtClean="0">
                        <a:solidFill>
                          <a:srgbClr val="FF0000"/>
                        </a:solidFill>
                        <a:latin typeface="Cambria Math" panose="02040503050406030204" pitchFamily="18" charset="0"/>
                      </a:rPr>
                      <m:t>𝐴</m:t>
                    </m:r>
                  </m:oMath>
                </a14:m>
                <a:endParaRPr lang="en-US" sz="3200" dirty="0">
                  <a:gradFill>
                    <a:gsLst>
                      <a:gs pos="1250">
                        <a:schemeClr val="tx1"/>
                      </a:gs>
                      <a:gs pos="100000">
                        <a:schemeClr val="tx1"/>
                      </a:gs>
                    </a:gsLst>
                    <a:lin ang="5400000" scaled="0"/>
                  </a:gradFill>
                </a:endParaRPr>
              </a:p>
              <a:p>
                <a:pPr marL="524429" indent="-524429">
                  <a:buFont typeface="+mj-lt"/>
                  <a:buAutoNum type="arabicPeriod"/>
                </a:pPr>
                <a:r>
                  <a:rPr lang="en-US" sz="3200" dirty="0">
                    <a:gradFill>
                      <a:gsLst>
                        <a:gs pos="1250">
                          <a:schemeClr val="tx1"/>
                        </a:gs>
                        <a:gs pos="100000">
                          <a:schemeClr val="tx1"/>
                        </a:gs>
                      </a:gsLst>
                      <a:lin ang="5400000" scaled="0"/>
                    </a:gradFill>
                  </a:rPr>
                  <a:t> Observe reward </a:t>
                </a:r>
                <a14:m>
                  <m:oMath xmlns:m="http://schemas.openxmlformats.org/officeDocument/2006/math">
                    <m:r>
                      <a:rPr lang="en-US" sz="3200" smtClean="0">
                        <a:solidFill>
                          <a:srgbClr val="FF0000"/>
                        </a:solidFill>
                        <a:latin typeface="Cambria Math" panose="02040503050406030204" pitchFamily="18" charset="0"/>
                      </a:rPr>
                      <m:t>𝑟</m:t>
                    </m:r>
                  </m:oMath>
                </a14:m>
                <a:endParaRPr lang="en-US" sz="3200" dirty="0">
                  <a:gradFill>
                    <a:gsLst>
                      <a:gs pos="1250">
                        <a:schemeClr val="tx1"/>
                      </a:gs>
                      <a:gs pos="100000">
                        <a:schemeClr val="tx1"/>
                      </a:gs>
                    </a:gsLst>
                    <a:lin ang="5400000" scaled="0"/>
                  </a:gradFill>
                </a:endParaRPr>
              </a:p>
              <a:p>
                <a:pPr marL="0" indent="0">
                  <a:buNone/>
                </a:pPr>
                <a:r>
                  <a:rPr lang="en-US" sz="3200" b="1" dirty="0">
                    <a:gradFill>
                      <a:gsLst>
                        <a:gs pos="1250">
                          <a:schemeClr val="tx1"/>
                        </a:gs>
                        <a:gs pos="100000">
                          <a:schemeClr val="tx1"/>
                        </a:gs>
                      </a:gsLst>
                      <a:lin ang="5400000" scaled="0"/>
                    </a:gradFill>
                  </a:rPr>
                  <a:t>Goal: Maximize expected reward</a:t>
                </a:r>
              </a:p>
              <a:p>
                <a:pPr marL="0" indent="0">
                  <a:buNone/>
                </a:pPr>
                <a:endParaRPr lang="en-US" sz="3200" b="1" dirty="0">
                  <a:gradFill>
                    <a:gsLst>
                      <a:gs pos="1250">
                        <a:schemeClr val="tx1"/>
                      </a:gs>
                      <a:gs pos="100000">
                        <a:schemeClr val="tx1"/>
                      </a:gs>
                    </a:gsLst>
                    <a:lin ang="5400000" scaled="0"/>
                  </a:gradFill>
                </a:endParaRPr>
              </a:p>
              <a:p>
                <a:pPr marL="0" indent="0">
                  <a:buNone/>
                </a:pPr>
                <a:r>
                  <a:rPr lang="en-US" sz="3200" b="1" dirty="0">
                    <a:gradFill>
                      <a:gsLst>
                        <a:gs pos="1250">
                          <a:schemeClr val="tx1"/>
                        </a:gs>
                        <a:gs pos="100000">
                          <a:schemeClr val="tx1"/>
                        </a:gs>
                      </a:gsLst>
                      <a:lin ang="5400000" scaled="0"/>
                    </a:gradFill>
                  </a:rPr>
                  <a:t>Evaluation Analysis: minimizing risk</a:t>
                </a:r>
              </a:p>
              <a:p>
                <a:pPr marL="0" indent="0">
                  <a:buNone/>
                </a:pPr>
                <a:r>
                  <a:rPr lang="en-US" sz="3200" dirty="0">
                    <a:gradFill>
                      <a:gsLst>
                        <a:gs pos="1250">
                          <a:schemeClr val="tx1"/>
                        </a:gs>
                        <a:gs pos="100000">
                          <a:schemeClr val="tx1"/>
                        </a:gs>
                      </a:gsLst>
                      <a:lin ang="5400000" scaled="0"/>
                    </a:gradFill>
                  </a:rPr>
                  <a:t>(relative loss compared to best strategy chosen in hindsight)</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68682" y="1880200"/>
                <a:ext cx="11602708" cy="5009818"/>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A38B1F0-A69A-4372-8746-AC8D298BABFC}"/>
              </a:ext>
            </a:extLst>
          </p:cNvPr>
          <p:cNvPicPr>
            <a:picLocks noChangeAspect="1"/>
          </p:cNvPicPr>
          <p:nvPr/>
        </p:nvPicPr>
        <p:blipFill>
          <a:blip r:embed="rId3"/>
          <a:stretch>
            <a:fillRect/>
          </a:stretch>
        </p:blipFill>
        <p:spPr>
          <a:xfrm>
            <a:off x="6218237" y="1973262"/>
            <a:ext cx="5982271" cy="2081692"/>
          </a:xfrm>
          <a:prstGeom prst="rect">
            <a:avLst/>
          </a:prstGeom>
        </p:spPr>
      </p:pic>
    </p:spTree>
    <p:extLst>
      <p:ext uri="{BB962C8B-B14F-4D97-AF65-F5344CB8AC3E}">
        <p14:creationId xmlns:p14="http://schemas.microsoft.com/office/powerpoint/2010/main" val="10013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1624" y="490801"/>
            <a:ext cx="12098488"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pc="-102" dirty="0">
                <a:ln w="3175">
                  <a:noFill/>
                </a:ln>
                <a:gradFill>
                  <a:gsLst>
                    <a:gs pos="1250">
                      <a:schemeClr val="tx1"/>
                    </a:gs>
                    <a:gs pos="100000">
                      <a:schemeClr val="tx1"/>
                    </a:gs>
                  </a:gsLst>
                  <a:lin ang="5400000" scaled="0"/>
                </a:gradFill>
                <a:ea typeface="+mn-ea"/>
                <a:cs typeface="Segoe UI" pitchFamily="34" charset="0"/>
              </a:rPr>
              <a:t>More Examples</a:t>
            </a:r>
          </a:p>
        </p:txBody>
      </p:sp>
      <p:pic>
        <p:nvPicPr>
          <p:cNvPr id="6" name="Picture 5" descr="A screenshot of a cell phone&#10;&#10;Description automatically generated">
            <a:extLst>
              <a:ext uri="{FF2B5EF4-FFF2-40B4-BE49-F238E27FC236}">
                <a16:creationId xmlns:a16="http://schemas.microsoft.com/office/drawing/2014/main" id="{F708039E-3FF2-463F-B9E0-19B4221D8B58}"/>
              </a:ext>
            </a:extLst>
          </p:cNvPr>
          <p:cNvPicPr>
            <a:picLocks noChangeAspect="1"/>
          </p:cNvPicPr>
          <p:nvPr/>
        </p:nvPicPr>
        <p:blipFill>
          <a:blip r:embed="rId2"/>
          <a:stretch>
            <a:fillRect/>
          </a:stretch>
        </p:blipFill>
        <p:spPr>
          <a:xfrm>
            <a:off x="1036637" y="1516062"/>
            <a:ext cx="9551182" cy="5014137"/>
          </a:xfrm>
          <a:prstGeom prst="rect">
            <a:avLst/>
          </a:prstGeom>
        </p:spPr>
      </p:pic>
    </p:spTree>
    <p:extLst>
      <p:ext uri="{BB962C8B-B14F-4D97-AF65-F5344CB8AC3E}">
        <p14:creationId xmlns:p14="http://schemas.microsoft.com/office/powerpoint/2010/main" val="88849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F01813-D346-4B20-A8A8-5F8E223AF560}"/>
              </a:ext>
            </a:extLst>
          </p:cNvPr>
          <p:cNvSpPr/>
          <p:nvPr/>
        </p:nvSpPr>
        <p:spPr>
          <a:xfrm>
            <a:off x="198437" y="1836921"/>
            <a:ext cx="11353800" cy="3046988"/>
          </a:xfrm>
          <a:prstGeom prst="rect">
            <a:avLst/>
          </a:prstGeom>
        </p:spPr>
        <p:txBody>
          <a:bodyPr wrap="square">
            <a:spAutoFit/>
          </a:bodyPr>
          <a:lstStyle/>
          <a:p>
            <a:pPr marL="342900" indent="-342900">
              <a:buFont typeface="Arial" panose="020B0604020202020204" pitchFamily="34" charset="0"/>
              <a:buChar char="•"/>
            </a:pPr>
            <a:r>
              <a:rPr lang="en-US" sz="2400" dirty="0"/>
              <a:t>finance (portfolio choice, </a:t>
            </a:r>
            <a:r>
              <a:rPr lang="en-US" sz="2400" b="1" dirty="0"/>
              <a:t>credit scoring</a:t>
            </a:r>
            <a:r>
              <a:rPr lang="en-US" sz="2400" dirty="0"/>
              <a:t>, e.g., Profitable Bandits </a:t>
            </a:r>
            <a:r>
              <a:rPr lang="en-US" sz="2400" dirty="0">
                <a:hlinkClick r:id="rId2"/>
              </a:rPr>
              <a:t>http://proceedings.mlr.press/v95/achab18a/achab18a.pdf</a:t>
            </a:r>
            <a:r>
              <a:rPr lang="en-US" sz="2400" dirty="0"/>
              <a:t>)</a:t>
            </a:r>
            <a:endParaRPr lang="en-US" dirty="0"/>
          </a:p>
          <a:p>
            <a:pPr marL="342900" indent="-342900">
              <a:buFont typeface="Arial" panose="020B0604020202020204" pitchFamily="34" charset="0"/>
              <a:buChar char="•"/>
            </a:pPr>
            <a:r>
              <a:rPr lang="en-US" sz="2400" dirty="0"/>
              <a:t>retail (dynamic pricing, cross/up sale)</a:t>
            </a:r>
          </a:p>
          <a:p>
            <a:pPr marL="342900" indent="-342900">
              <a:buFont typeface="Arial" panose="020B0604020202020204" pitchFamily="34" charset="0"/>
              <a:buChar char="•"/>
            </a:pPr>
            <a:r>
              <a:rPr lang="en-US" sz="2400" dirty="0"/>
              <a:t>smart-homes (which services to activate)</a:t>
            </a:r>
          </a:p>
          <a:p>
            <a:pPr marL="342900" indent="-342900">
              <a:buFont typeface="Arial" panose="020B0604020202020204" pitchFamily="34" charset="0"/>
              <a:buChar char="•"/>
            </a:pPr>
            <a:r>
              <a:rPr lang="en-US" sz="2400" dirty="0"/>
              <a:t>influencers selection</a:t>
            </a:r>
          </a:p>
          <a:p>
            <a:pPr marL="342900" indent="-342900">
              <a:buFont typeface="Arial" panose="020B0604020202020204" pitchFamily="34" charset="0"/>
              <a:buChar char="•"/>
            </a:pPr>
            <a:r>
              <a:rPr lang="en-US" sz="2400" dirty="0"/>
              <a:t>dialog systems &amp; virtual assistant (response selection) </a:t>
            </a:r>
          </a:p>
          <a:p>
            <a:pPr marL="342900" indent="-342900">
              <a:buFont typeface="Arial" panose="020B0604020202020204" pitchFamily="34" charset="0"/>
              <a:buChar char="•"/>
            </a:pPr>
            <a:r>
              <a:rPr lang="en-US" sz="2400" dirty="0"/>
              <a:t>security (anomaly detection)</a:t>
            </a:r>
          </a:p>
          <a:p>
            <a:pPr marL="342900" indent="-342900">
              <a:buFont typeface="Arial" panose="020B0604020202020204" pitchFamily="34" charset="0"/>
              <a:buChar char="•"/>
            </a:pPr>
            <a:r>
              <a:rPr lang="en-US" sz="2400" dirty="0"/>
              <a:t>planning (MCTS in games, warehouse, logistics)</a:t>
            </a:r>
          </a:p>
        </p:txBody>
      </p:sp>
      <p:sp>
        <p:nvSpPr>
          <p:cNvPr id="5" name="Title 1">
            <a:extLst>
              <a:ext uri="{FF2B5EF4-FFF2-40B4-BE49-F238E27FC236}">
                <a16:creationId xmlns:a16="http://schemas.microsoft.com/office/drawing/2014/main" id="{A3F9DF81-4FE7-46F0-81CB-3BBE4628B5BF}"/>
              </a:ext>
            </a:extLst>
          </p:cNvPr>
          <p:cNvSpPr txBox="1">
            <a:spLocks/>
          </p:cNvSpPr>
          <p:nvPr/>
        </p:nvSpPr>
        <p:spPr>
          <a:xfrm>
            <a:off x="11624" y="490801"/>
            <a:ext cx="12098488"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pc="-102" dirty="0">
                <a:ln w="3175">
                  <a:noFill/>
                </a:ln>
                <a:gradFill>
                  <a:gsLst>
                    <a:gs pos="1250">
                      <a:schemeClr val="tx1"/>
                    </a:gs>
                    <a:gs pos="100000">
                      <a:schemeClr val="tx1"/>
                    </a:gs>
                  </a:gsLst>
                  <a:lin ang="5400000" scaled="0"/>
                </a:gradFill>
                <a:ea typeface="+mn-ea"/>
                <a:cs typeface="Segoe UI" pitchFamily="34" charset="0"/>
              </a:rPr>
              <a:t>More Examples</a:t>
            </a:r>
          </a:p>
        </p:txBody>
      </p:sp>
    </p:spTree>
    <p:extLst>
      <p:ext uri="{BB962C8B-B14F-4D97-AF65-F5344CB8AC3E}">
        <p14:creationId xmlns:p14="http://schemas.microsoft.com/office/powerpoint/2010/main" val="11552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F007-76EC-4634-83E3-21C086597626}"/>
              </a:ext>
            </a:extLst>
          </p:cNvPr>
          <p:cNvSpPr>
            <a:spLocks noGrp="1"/>
          </p:cNvSpPr>
          <p:nvPr>
            <p:ph type="title"/>
          </p:nvPr>
        </p:nvSpPr>
        <p:spPr/>
        <p:txBody>
          <a:bodyPr>
            <a:noAutofit/>
          </a:bodyPr>
          <a:lstStyle/>
          <a:p>
            <a:r>
              <a:rPr lang="en-US" sz="4000" dirty="0"/>
              <a:t>Reward signals</a:t>
            </a:r>
          </a:p>
        </p:txBody>
      </p:sp>
      <p:sp>
        <p:nvSpPr>
          <p:cNvPr id="3" name="Text Placeholder 2">
            <a:extLst>
              <a:ext uri="{FF2B5EF4-FFF2-40B4-BE49-F238E27FC236}">
                <a16:creationId xmlns:a16="http://schemas.microsoft.com/office/drawing/2014/main" id="{71AFA187-6707-43AB-984D-7E0650F15FBA}"/>
              </a:ext>
            </a:extLst>
          </p:cNvPr>
          <p:cNvSpPr>
            <a:spLocks noGrp="1"/>
          </p:cNvSpPr>
          <p:nvPr>
            <p:ph type="body" sz="quarter" idx="10"/>
          </p:nvPr>
        </p:nvSpPr>
        <p:spPr>
          <a:xfrm>
            <a:off x="-1" y="1363662"/>
            <a:ext cx="12390437" cy="5367623"/>
          </a:xfrm>
        </p:spPr>
        <p:txBody>
          <a:bodyPr/>
          <a:lstStyle/>
          <a:p>
            <a:pPr marL="228600" lvl="1" indent="0">
              <a:buNone/>
            </a:pPr>
            <a:endParaRPr lang="en-US" sz="3200" dirty="0"/>
          </a:p>
          <a:p>
            <a:pPr lvl="1"/>
            <a:endParaRPr lang="en-US" sz="3200" dirty="0"/>
          </a:p>
          <a:p>
            <a:pPr lvl="1"/>
            <a:endParaRPr lang="en-US" sz="3200" dirty="0"/>
          </a:p>
          <a:p>
            <a:pPr lvl="1"/>
            <a:endParaRPr lang="en-US" sz="3200" dirty="0"/>
          </a:p>
          <a:p>
            <a:pPr lvl="1"/>
            <a:r>
              <a:rPr lang="en-US" sz="3200" dirty="0"/>
              <a:t>CB reward associated with a given (context, action)</a:t>
            </a:r>
          </a:p>
          <a:p>
            <a:pPr lvl="1"/>
            <a:r>
              <a:rPr lang="en-US" sz="3200" dirty="0"/>
              <a:t>Short-term proxies for long-term rewards</a:t>
            </a:r>
          </a:p>
          <a:p>
            <a:pPr lvl="2"/>
            <a:r>
              <a:rPr lang="en-US" sz="2800" dirty="0"/>
              <a:t>Clicks or dwell-time for user satisfaction</a:t>
            </a:r>
          </a:p>
          <a:p>
            <a:pPr lvl="2"/>
            <a:r>
              <a:rPr lang="en-US" sz="2800" dirty="0"/>
              <a:t>Exercise minutes in a day for weight-loss</a:t>
            </a:r>
          </a:p>
          <a:p>
            <a:pPr marL="228600" lvl="1" indent="0">
              <a:buNone/>
            </a:pPr>
            <a:endParaRPr lang="en-US" sz="3200" dirty="0"/>
          </a:p>
          <a:p>
            <a:pPr marL="228600" lvl="1" indent="0" algn="ctr">
              <a:buNone/>
            </a:pPr>
            <a:r>
              <a:rPr lang="en-US" sz="3200" dirty="0"/>
              <a:t>Long-term reward </a:t>
            </a:r>
            <a:r>
              <a:rPr lang="en-US" sz="3200" i="1" dirty="0"/>
              <a:t>predictor</a:t>
            </a:r>
            <a:r>
              <a:rPr lang="en-US" sz="3200" dirty="0"/>
              <a:t> can be good short-term proxy</a:t>
            </a:r>
          </a:p>
        </p:txBody>
      </p:sp>
      <p:pic>
        <p:nvPicPr>
          <p:cNvPr id="6" name="Picture 5">
            <a:extLst>
              <a:ext uri="{FF2B5EF4-FFF2-40B4-BE49-F238E27FC236}">
                <a16:creationId xmlns:a16="http://schemas.microsoft.com/office/drawing/2014/main" id="{DCD3EB86-E1CF-40D2-A341-E7783AF466E6}"/>
              </a:ext>
            </a:extLst>
          </p:cNvPr>
          <p:cNvPicPr>
            <a:picLocks noChangeAspect="1"/>
          </p:cNvPicPr>
          <p:nvPr/>
        </p:nvPicPr>
        <p:blipFill>
          <a:blip r:embed="rId2"/>
          <a:stretch>
            <a:fillRect/>
          </a:stretch>
        </p:blipFill>
        <p:spPr>
          <a:xfrm>
            <a:off x="1054371" y="1363662"/>
            <a:ext cx="2000250" cy="1504950"/>
          </a:xfrm>
          <a:prstGeom prst="rect">
            <a:avLst/>
          </a:prstGeom>
        </p:spPr>
      </p:pic>
      <p:pic>
        <p:nvPicPr>
          <p:cNvPr id="8" name="Picture 7">
            <a:extLst>
              <a:ext uri="{FF2B5EF4-FFF2-40B4-BE49-F238E27FC236}">
                <a16:creationId xmlns:a16="http://schemas.microsoft.com/office/drawing/2014/main" id="{CD811300-485F-45AF-AAA8-7E3A002BCA15}"/>
              </a:ext>
            </a:extLst>
          </p:cNvPr>
          <p:cNvPicPr>
            <a:picLocks noChangeAspect="1"/>
          </p:cNvPicPr>
          <p:nvPr/>
        </p:nvPicPr>
        <p:blipFill>
          <a:blip r:embed="rId3"/>
          <a:stretch>
            <a:fillRect/>
          </a:stretch>
        </p:blipFill>
        <p:spPr>
          <a:xfrm>
            <a:off x="4685479" y="1363662"/>
            <a:ext cx="1789166" cy="1504950"/>
          </a:xfrm>
          <a:prstGeom prst="rect">
            <a:avLst/>
          </a:prstGeom>
        </p:spPr>
      </p:pic>
      <p:pic>
        <p:nvPicPr>
          <p:cNvPr id="10" name="Picture 9">
            <a:extLst>
              <a:ext uri="{FF2B5EF4-FFF2-40B4-BE49-F238E27FC236}">
                <a16:creationId xmlns:a16="http://schemas.microsoft.com/office/drawing/2014/main" id="{BC18E82A-4EC2-4207-9251-AC54C2115DD0}"/>
              </a:ext>
            </a:extLst>
          </p:cNvPr>
          <p:cNvPicPr>
            <a:picLocks noChangeAspect="1"/>
          </p:cNvPicPr>
          <p:nvPr/>
        </p:nvPicPr>
        <p:blipFill>
          <a:blip r:embed="rId4"/>
          <a:stretch>
            <a:fillRect/>
          </a:stretch>
        </p:blipFill>
        <p:spPr>
          <a:xfrm>
            <a:off x="8047037" y="1363662"/>
            <a:ext cx="3200400" cy="1507557"/>
          </a:xfrm>
          <a:prstGeom prst="rect">
            <a:avLst/>
          </a:prstGeom>
        </p:spPr>
      </p:pic>
      <p:sp>
        <p:nvSpPr>
          <p:cNvPr id="11" name="TextBox 10">
            <a:extLst>
              <a:ext uri="{FF2B5EF4-FFF2-40B4-BE49-F238E27FC236}">
                <a16:creationId xmlns:a16="http://schemas.microsoft.com/office/drawing/2014/main" id="{418907BB-BA77-43EF-AD03-0ED8175238AD}"/>
              </a:ext>
            </a:extLst>
          </p:cNvPr>
          <p:cNvSpPr txBox="1"/>
          <p:nvPr/>
        </p:nvSpPr>
        <p:spPr>
          <a:xfrm>
            <a:off x="791810" y="2871575"/>
            <a:ext cx="252537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Quarterly profits</a:t>
            </a:r>
          </a:p>
        </p:txBody>
      </p:sp>
      <p:sp>
        <p:nvSpPr>
          <p:cNvPr id="12" name="TextBox 11">
            <a:extLst>
              <a:ext uri="{FF2B5EF4-FFF2-40B4-BE49-F238E27FC236}">
                <a16:creationId xmlns:a16="http://schemas.microsoft.com/office/drawing/2014/main" id="{974F0D45-D7B2-478E-85B7-E0EC91DB9763}"/>
              </a:ext>
            </a:extLst>
          </p:cNvPr>
          <p:cNvSpPr txBox="1"/>
          <p:nvPr/>
        </p:nvSpPr>
        <p:spPr>
          <a:xfrm>
            <a:off x="4633861" y="2868612"/>
            <a:ext cx="189603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Weight loss</a:t>
            </a:r>
          </a:p>
        </p:txBody>
      </p:sp>
      <p:sp>
        <p:nvSpPr>
          <p:cNvPr id="13" name="TextBox 12">
            <a:extLst>
              <a:ext uri="{FF2B5EF4-FFF2-40B4-BE49-F238E27FC236}">
                <a16:creationId xmlns:a16="http://schemas.microsoft.com/office/drawing/2014/main" id="{1C90D722-B291-472E-AF00-DA2BDF4AE10B}"/>
              </a:ext>
            </a:extLst>
          </p:cNvPr>
          <p:cNvSpPr txBox="1"/>
          <p:nvPr/>
        </p:nvSpPr>
        <p:spPr>
          <a:xfrm>
            <a:off x="7707314" y="2868612"/>
            <a:ext cx="387984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Number of returning users</a:t>
            </a:r>
          </a:p>
        </p:txBody>
      </p:sp>
    </p:spTree>
    <p:extLst>
      <p:ext uri="{BB962C8B-B14F-4D97-AF65-F5344CB8AC3E}">
        <p14:creationId xmlns:p14="http://schemas.microsoft.com/office/powerpoint/2010/main" val="384703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3C5-3985-4D49-8075-949B15544026}"/>
              </a:ext>
            </a:extLst>
          </p:cNvPr>
          <p:cNvSpPr>
            <a:spLocks noGrp="1"/>
          </p:cNvSpPr>
          <p:nvPr>
            <p:ph type="title"/>
          </p:nvPr>
        </p:nvSpPr>
        <p:spPr>
          <a:xfrm>
            <a:off x="31289" y="214786"/>
            <a:ext cx="11889564" cy="917575"/>
          </a:xfrm>
        </p:spPr>
        <p:txBody>
          <a:bodyPr>
            <a:normAutofit/>
          </a:bodyPr>
          <a:lstStyle/>
          <a:p>
            <a:r>
              <a:rPr lang="en-US" sz="4400" dirty="0"/>
              <a:t>Policies</a:t>
            </a:r>
          </a:p>
        </p:txBody>
      </p:sp>
      <p:sp>
        <p:nvSpPr>
          <p:cNvPr id="3" name="Text Placeholder 2">
            <a:extLst>
              <a:ext uri="{FF2B5EF4-FFF2-40B4-BE49-F238E27FC236}">
                <a16:creationId xmlns:a16="http://schemas.microsoft.com/office/drawing/2014/main" id="{21557724-9C16-4015-9696-8D53292A9702}"/>
              </a:ext>
            </a:extLst>
          </p:cNvPr>
          <p:cNvSpPr>
            <a:spLocks noGrp="1"/>
          </p:cNvSpPr>
          <p:nvPr>
            <p:ph type="body" sz="quarter" idx="10"/>
          </p:nvPr>
        </p:nvSpPr>
        <p:spPr>
          <a:xfrm>
            <a:off x="274702" y="1211287"/>
            <a:ext cx="11888787" cy="1292662"/>
          </a:xfrm>
        </p:spPr>
        <p:txBody>
          <a:bodyPr/>
          <a:lstStyle/>
          <a:p>
            <a:pPr marL="0" indent="0">
              <a:buNone/>
            </a:pPr>
            <a:r>
              <a:rPr lang="en-US" dirty="0"/>
              <a:t>Policy maps features to actions.</a:t>
            </a:r>
          </a:p>
          <a:p>
            <a:pPr marL="0" indent="0">
              <a:buNone/>
            </a:pPr>
            <a:r>
              <a:rPr lang="en-US" dirty="0">
                <a:solidFill>
                  <a:schemeClr val="tx1"/>
                </a:solidFill>
              </a:rPr>
              <a:t>a</a:t>
            </a:r>
            <a:r>
              <a:rPr lang="en-US" baseline="-25000" dirty="0">
                <a:solidFill>
                  <a:schemeClr val="tx1"/>
                </a:solidFill>
              </a:rPr>
              <a:t>t</a:t>
            </a:r>
            <a:r>
              <a:rPr lang="en-US" dirty="0">
                <a:solidFill>
                  <a:schemeClr val="tx1"/>
                </a:solidFill>
              </a:rPr>
              <a:t> = </a:t>
            </a:r>
            <a:r>
              <a:rPr lang="el-GR" dirty="0">
                <a:solidFill>
                  <a:schemeClr val="tx1"/>
                </a:solidFill>
              </a:rPr>
              <a:t>π</a:t>
            </a:r>
            <a:r>
              <a:rPr lang="en-US" baseline="-25000" dirty="0">
                <a:solidFill>
                  <a:schemeClr val="tx1"/>
                </a:solidFill>
              </a:rPr>
              <a:t>1</a:t>
            </a:r>
            <a:r>
              <a:rPr lang="en-US" dirty="0">
                <a:solidFill>
                  <a:schemeClr val="tx1"/>
                </a:solidFill>
              </a:rPr>
              <a:t>(x</a:t>
            </a:r>
            <a:r>
              <a:rPr lang="en-US" baseline="-25000" dirty="0">
                <a:solidFill>
                  <a:schemeClr val="tx1"/>
                </a:solidFill>
              </a:rPr>
              <a:t>1</a:t>
            </a:r>
            <a:r>
              <a:rPr lang="en-US" dirty="0">
                <a:solidFill>
                  <a:schemeClr val="tx1"/>
                </a:solidFill>
              </a:rPr>
              <a:t>, a</a:t>
            </a:r>
            <a:r>
              <a:rPr lang="en-US" baseline="-25000" dirty="0">
                <a:solidFill>
                  <a:schemeClr val="tx1"/>
                </a:solidFill>
              </a:rPr>
              <a:t>1</a:t>
            </a:r>
            <a:r>
              <a:rPr lang="en-US" dirty="0">
                <a:solidFill>
                  <a:schemeClr val="tx1"/>
                </a:solidFill>
              </a:rPr>
              <a:t>, r</a:t>
            </a:r>
            <a:r>
              <a:rPr lang="en-US" baseline="-25000" dirty="0">
                <a:solidFill>
                  <a:schemeClr val="tx1"/>
                </a:solidFill>
              </a:rPr>
              <a:t>1</a:t>
            </a:r>
            <a:r>
              <a:rPr lang="en-US" dirty="0">
                <a:solidFill>
                  <a:schemeClr val="tx1"/>
                </a:solidFill>
              </a:rPr>
              <a:t>,…, x</a:t>
            </a:r>
            <a:r>
              <a:rPr lang="en-US" baseline="-25000" dirty="0">
                <a:solidFill>
                  <a:schemeClr val="tx1"/>
                </a:solidFill>
              </a:rPr>
              <a:t>t-1</a:t>
            </a:r>
            <a:r>
              <a:rPr lang="en-US" dirty="0">
                <a:solidFill>
                  <a:schemeClr val="tx1"/>
                </a:solidFill>
              </a:rPr>
              <a:t>, a</a:t>
            </a:r>
            <a:r>
              <a:rPr lang="en-US" baseline="-25000" dirty="0">
                <a:solidFill>
                  <a:schemeClr val="tx1"/>
                </a:solidFill>
              </a:rPr>
              <a:t>t-1</a:t>
            </a:r>
            <a:r>
              <a:rPr lang="en-US" dirty="0">
                <a:solidFill>
                  <a:schemeClr val="tx1"/>
                </a:solidFill>
              </a:rPr>
              <a:t>, r</a:t>
            </a:r>
            <a:r>
              <a:rPr lang="en-US" baseline="-25000" dirty="0">
                <a:solidFill>
                  <a:schemeClr val="tx1"/>
                </a:solidFill>
              </a:rPr>
              <a:t>t-1</a:t>
            </a:r>
            <a:r>
              <a:rPr lang="en-US" dirty="0">
                <a:solidFill>
                  <a:schemeClr val="tx1"/>
                </a:solidFill>
              </a:rPr>
              <a:t>, </a:t>
            </a:r>
            <a:r>
              <a:rPr lang="en-US" dirty="0" err="1">
                <a:solidFill>
                  <a:schemeClr val="tx1"/>
                </a:solidFill>
              </a:rPr>
              <a:t>x</a:t>
            </a:r>
            <a:r>
              <a:rPr lang="en-US" baseline="-25000" dirty="0" err="1">
                <a:solidFill>
                  <a:schemeClr val="tx1"/>
                </a:solidFill>
              </a:rPr>
              <a:t>t</a:t>
            </a:r>
            <a:r>
              <a:rPr lang="en-US" dirty="0">
                <a:solidFill>
                  <a:schemeClr val="tx1"/>
                </a:solidFill>
              </a:rPr>
              <a:t>) = </a:t>
            </a:r>
            <a:r>
              <a:rPr lang="el-GR" dirty="0">
                <a:solidFill>
                  <a:schemeClr val="tx1"/>
                </a:solidFill>
              </a:rPr>
              <a:t>π</a:t>
            </a:r>
            <a:r>
              <a:rPr lang="en-US" baseline="-25000" dirty="0">
                <a:solidFill>
                  <a:schemeClr val="tx1"/>
                </a:solidFill>
              </a:rPr>
              <a:t>t</a:t>
            </a:r>
            <a:r>
              <a:rPr lang="en-US" dirty="0">
                <a:solidFill>
                  <a:schemeClr val="tx1"/>
                </a:solidFill>
              </a:rPr>
              <a:t>(</a:t>
            </a:r>
            <a:r>
              <a:rPr lang="en-US" dirty="0" err="1">
                <a:solidFill>
                  <a:schemeClr val="tx1"/>
                </a:solidFill>
              </a:rPr>
              <a:t>x</a:t>
            </a:r>
            <a:r>
              <a:rPr lang="en-US" baseline="-25000" dirty="0" err="1">
                <a:solidFill>
                  <a:schemeClr val="tx1"/>
                </a:solidFill>
              </a:rPr>
              <a:t>t</a:t>
            </a:r>
            <a:r>
              <a:rPr lang="en-US" dirty="0">
                <a:solidFill>
                  <a:schemeClr val="tx1"/>
                </a:solidFill>
              </a:rPr>
              <a:t>)</a:t>
            </a:r>
            <a:r>
              <a:rPr lang="en-US" dirty="0"/>
              <a:t>  </a:t>
            </a:r>
          </a:p>
        </p:txBody>
      </p:sp>
      <p:pic>
        <p:nvPicPr>
          <p:cNvPr id="6" name="Graphic 5">
            <a:extLst>
              <a:ext uri="{FF2B5EF4-FFF2-40B4-BE49-F238E27FC236}">
                <a16:creationId xmlns:a16="http://schemas.microsoft.com/office/drawing/2014/main" id="{5E306945-E5B1-40D9-80E0-22995D66D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4870" y="3678157"/>
            <a:ext cx="2590800" cy="2313214"/>
          </a:xfrm>
          <a:prstGeom prst="rect">
            <a:avLst/>
          </a:prstGeom>
        </p:spPr>
      </p:pic>
      <p:pic>
        <p:nvPicPr>
          <p:cNvPr id="7" name="Picture 6">
            <a:extLst>
              <a:ext uri="{FF2B5EF4-FFF2-40B4-BE49-F238E27FC236}">
                <a16:creationId xmlns:a16="http://schemas.microsoft.com/office/drawing/2014/main" id="{69E6E7BE-1D45-48EF-9C2A-FA9D534E250D}"/>
              </a:ext>
            </a:extLst>
          </p:cNvPr>
          <p:cNvPicPr>
            <a:picLocks noChangeAspect="1"/>
          </p:cNvPicPr>
          <p:nvPr/>
        </p:nvPicPr>
        <p:blipFill>
          <a:blip r:embed="rId4"/>
          <a:stretch>
            <a:fillRect/>
          </a:stretch>
        </p:blipFill>
        <p:spPr>
          <a:xfrm>
            <a:off x="6065837" y="3480493"/>
            <a:ext cx="4149637" cy="3272714"/>
          </a:xfrm>
          <a:prstGeom prst="rect">
            <a:avLst/>
          </a:prstGeom>
        </p:spPr>
      </p:pic>
      <p:sp>
        <p:nvSpPr>
          <p:cNvPr id="8" name="Text Placeholder 2">
            <a:extLst>
              <a:ext uri="{FF2B5EF4-FFF2-40B4-BE49-F238E27FC236}">
                <a16:creationId xmlns:a16="http://schemas.microsoft.com/office/drawing/2014/main" id="{04D61BF4-C775-475E-BF89-BA8C0A020177}"/>
              </a:ext>
            </a:extLst>
          </p:cNvPr>
          <p:cNvSpPr txBox="1">
            <a:spLocks/>
          </p:cNvSpPr>
          <p:nvPr/>
        </p:nvSpPr>
        <p:spPr>
          <a:xfrm>
            <a:off x="274702" y="6166798"/>
            <a:ext cx="11888787"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Policy = Classifier that </a:t>
            </a:r>
            <a:r>
              <a:rPr lang="en-US" b="1" i="1" dirty="0">
                <a:solidFill>
                  <a:srgbClr val="FF0000"/>
                </a:solidFill>
              </a:rPr>
              <a:t>acts</a:t>
            </a:r>
            <a:r>
              <a:rPr lang="en-US" b="1" i="1" dirty="0">
                <a:solidFill>
                  <a:schemeClr val="tx1"/>
                </a:solidFill>
              </a:rPr>
              <a:t> </a:t>
            </a:r>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E03885CD-B6AF-4126-B22D-117D5F572387}"/>
                  </a:ext>
                </a:extLst>
              </p:cNvPr>
              <p:cNvSpPr txBox="1">
                <a:spLocks/>
              </p:cNvSpPr>
              <p:nvPr/>
            </p:nvSpPr>
            <p:spPr>
              <a:xfrm>
                <a:off x="274637" y="2661800"/>
                <a:ext cx="11888787" cy="63453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E.g.: linear, greedy policy </a:t>
                </a:r>
                <a:r>
                  <a:rPr lang="en-US" sz="3200" dirty="0">
                    <a:solidFill>
                      <a:schemeClr val="tx1"/>
                    </a:solidFill>
                  </a:rPr>
                  <a:t>a</a:t>
                </a:r>
                <a:r>
                  <a:rPr lang="en-US" sz="3200" baseline="-25000" dirty="0">
                    <a:solidFill>
                      <a:schemeClr val="tx1"/>
                    </a:solidFill>
                  </a:rPr>
                  <a:t>t</a:t>
                </a:r>
                <a:r>
                  <a:rPr lang="en-US" sz="3200" dirty="0">
                    <a:solidFill>
                      <a:schemeClr val="tx1"/>
                    </a:solidFill>
                  </a:rPr>
                  <a:t> = </a:t>
                </a:r>
                <a:r>
                  <a:rPr lang="en-US" sz="3200" dirty="0" err="1">
                    <a:solidFill>
                      <a:schemeClr val="tx1"/>
                    </a:solidFill>
                  </a:rPr>
                  <a:t>argmax</a:t>
                </a:r>
                <a:r>
                  <a:rPr lang="en-US" sz="3200" baseline="-25000" dirty="0" err="1">
                    <a:solidFill>
                      <a:schemeClr val="tx1"/>
                    </a:solidFill>
                  </a:rPr>
                  <a:t>a</a:t>
                </a:r>
                <a:r>
                  <a:rPr lang="en-US" sz="3200" baseline="-25000" dirty="0">
                    <a:solidFill>
                      <a:schemeClr val="tx1"/>
                    </a:solidFill>
                  </a:rPr>
                  <a:t> </a:t>
                </a:r>
                <a14:m>
                  <m:oMath xmlns:m="http://schemas.openxmlformats.org/officeDocument/2006/math">
                    <m:sSubSup>
                      <m:sSubSupPr>
                        <m:ctrlPr>
                          <a:rPr lang="en-US" sz="3200" i="1" smtClean="0">
                            <a:solidFill>
                              <a:schemeClr val="tx1"/>
                            </a:solidFill>
                            <a:latin typeface="Cambria Math" panose="02040503050406030204" pitchFamily="18" charset="0"/>
                          </a:rPr>
                        </m:ctrlPr>
                      </m:sSubSupPr>
                      <m:e>
                        <m:r>
                          <m:rPr>
                            <m:sty m:val="p"/>
                          </m:rPr>
                          <a:rPr lang="en-US" sz="3200" b="0" i="0" smtClean="0">
                            <a:solidFill>
                              <a:schemeClr val="tx1"/>
                            </a:solidFill>
                            <a:latin typeface="Cambria Math" panose="02040503050406030204" pitchFamily="18" charset="0"/>
                          </a:rPr>
                          <m:t>f</m:t>
                        </m:r>
                      </m:e>
                      <m:sub>
                        <m:r>
                          <m:rPr>
                            <m:sty m:val="p"/>
                          </m:rPr>
                          <a:rPr lang="en-US" sz="3200" b="0" i="0" smtClean="0">
                            <a:solidFill>
                              <a:schemeClr val="tx1"/>
                            </a:solidFill>
                            <a:latin typeface="Cambria Math" panose="02040503050406030204" pitchFamily="18" charset="0"/>
                          </a:rPr>
                          <m:t>t</m:t>
                        </m:r>
                      </m:sub>
                      <m:sup>
                        <m:r>
                          <m:rPr>
                            <m:sty m:val="p"/>
                          </m:rPr>
                          <a:rPr lang="en-US" sz="3200" b="0" i="0" smtClean="0">
                            <a:solidFill>
                              <a:schemeClr val="tx1"/>
                            </a:solidFill>
                            <a:latin typeface="Cambria Math" panose="02040503050406030204" pitchFamily="18" charset="0"/>
                          </a:rPr>
                          <m:t>a</m:t>
                        </m:r>
                      </m:sup>
                    </m:sSubSup>
                  </m:oMath>
                </a14:m>
                <a:r>
                  <a:rPr lang="en-US" sz="3200" dirty="0">
                    <a:solidFill>
                      <a:schemeClr val="tx1"/>
                    </a:solidFill>
                  </a:rPr>
                  <a:t>(</a:t>
                </a:r>
                <a:r>
                  <a:rPr lang="en-US" sz="3200" dirty="0" err="1">
                    <a:solidFill>
                      <a:schemeClr val="tx1"/>
                    </a:solidFill>
                  </a:rPr>
                  <a:t>x</a:t>
                </a:r>
                <a:r>
                  <a:rPr lang="en-US" sz="3200" baseline="-25000" dirty="0" err="1">
                    <a:solidFill>
                      <a:schemeClr val="tx1"/>
                    </a:solidFill>
                  </a:rPr>
                  <a:t>t</a:t>
                </a:r>
                <a:r>
                  <a:rPr lang="en-US" sz="3200" dirty="0">
                    <a:solidFill>
                      <a:schemeClr val="tx1"/>
                    </a:solidFill>
                  </a:rPr>
                  <a:t>)</a:t>
                </a:r>
                <a:r>
                  <a:rPr lang="en-US" sz="3200" dirty="0"/>
                  <a:t> with</a:t>
                </a:r>
                <a:r>
                  <a:rPr lang="en-US" sz="3200" dirty="0">
                    <a:solidFill>
                      <a:schemeClr val="tx1"/>
                    </a:solidFill>
                  </a:rPr>
                  <a:t> </a:t>
                </a:r>
                <a14:m>
                  <m:oMath xmlns:m="http://schemas.openxmlformats.org/officeDocument/2006/math">
                    <m:sSubSup>
                      <m:sSubSupPr>
                        <m:ctrlPr>
                          <a:rPr lang="en-US" sz="3200" i="1">
                            <a:solidFill>
                              <a:schemeClr val="tx1"/>
                            </a:solidFill>
                            <a:latin typeface="Cambria Math" panose="02040503050406030204" pitchFamily="18" charset="0"/>
                          </a:rPr>
                        </m:ctrlPr>
                      </m:sSubSupPr>
                      <m:e>
                        <m:r>
                          <m:rPr>
                            <m:sty m:val="p"/>
                          </m:rPr>
                          <a:rPr lang="en-US" sz="3200" b="0">
                            <a:solidFill>
                              <a:schemeClr val="tx1"/>
                            </a:solidFill>
                            <a:latin typeface="Cambria Math" panose="02040503050406030204" pitchFamily="18" charset="0"/>
                          </a:rPr>
                          <m:t>f</m:t>
                        </m:r>
                      </m:e>
                      <m:sub>
                        <m:r>
                          <m:rPr>
                            <m:sty m:val="p"/>
                          </m:rPr>
                          <a:rPr lang="en-US" sz="3200" b="0">
                            <a:solidFill>
                              <a:schemeClr val="tx1"/>
                            </a:solidFill>
                            <a:latin typeface="Cambria Math" panose="02040503050406030204" pitchFamily="18" charset="0"/>
                          </a:rPr>
                          <m:t>t</m:t>
                        </m:r>
                      </m:sub>
                      <m:sup>
                        <m:r>
                          <m:rPr>
                            <m:sty m:val="p"/>
                          </m:rPr>
                          <a:rPr lang="en-US" sz="3200" b="0">
                            <a:solidFill>
                              <a:schemeClr val="tx1"/>
                            </a:solidFill>
                            <a:latin typeface="Cambria Math" panose="02040503050406030204" pitchFamily="18" charset="0"/>
                          </a:rPr>
                          <m:t>a</m:t>
                        </m:r>
                      </m:sup>
                    </m:sSubSup>
                  </m:oMath>
                </a14:m>
                <a:r>
                  <a:rPr lang="en-US" sz="3200" dirty="0">
                    <a:solidFill>
                      <a:schemeClr val="tx1"/>
                    </a:solidFill>
                  </a:rPr>
                  <a:t>(</a:t>
                </a:r>
                <a:r>
                  <a:rPr lang="en-US" sz="3200" dirty="0" err="1">
                    <a:solidFill>
                      <a:schemeClr val="tx1"/>
                    </a:solidFill>
                  </a:rPr>
                  <a:t>x</a:t>
                </a:r>
                <a:r>
                  <a:rPr lang="en-US" sz="3200" baseline="-25000" dirty="0" err="1">
                    <a:solidFill>
                      <a:schemeClr val="tx1"/>
                    </a:solidFill>
                  </a:rPr>
                  <a:t>t</a:t>
                </a:r>
                <a:r>
                  <a:rPr lang="en-US" sz="3200" dirty="0">
                    <a:solidFill>
                      <a:schemeClr val="tx1"/>
                    </a:solidFill>
                  </a:rPr>
                  <a:t>) =</a:t>
                </a:r>
                <a14:m>
                  <m:oMath xmlns:m="http://schemas.openxmlformats.org/officeDocument/2006/math">
                    <m:sSubSup>
                      <m:sSubSupPr>
                        <m:ctrlPr>
                          <a:rPr lang="en-US" sz="320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𝑡</m:t>
                        </m:r>
                      </m:sub>
                      <m:sup>
                        <m:r>
                          <a:rPr lang="en-US" sz="3200" b="0" i="1" smtClean="0">
                            <a:solidFill>
                              <a:schemeClr val="tx1"/>
                            </a:solidFill>
                            <a:latin typeface="Cambria Math" panose="02040503050406030204" pitchFamily="18" charset="0"/>
                          </a:rPr>
                          <m:t>𝑇</m:t>
                        </m:r>
                      </m:sup>
                    </m:sSubSup>
                    <m:sSubSup>
                      <m:sSubSupPr>
                        <m:ctrlPr>
                          <a:rPr lang="en-US" sz="320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𝑡</m:t>
                        </m:r>
                      </m:sub>
                      <m:sup>
                        <m:r>
                          <a:rPr lang="en-US" sz="3200" b="0" i="1" smtClean="0">
                            <a:solidFill>
                              <a:schemeClr val="tx1"/>
                            </a:solidFill>
                            <a:latin typeface="Cambria Math" panose="02040503050406030204" pitchFamily="18" charset="0"/>
                          </a:rPr>
                          <m:t>𝑎</m:t>
                        </m:r>
                      </m:sup>
                    </m:sSubSup>
                  </m:oMath>
                </a14:m>
                <a:r>
                  <a:rPr lang="en-US" sz="3200" dirty="0">
                    <a:solidFill>
                      <a:schemeClr val="tx1"/>
                    </a:solidFill>
                  </a:rPr>
                  <a:t> </a:t>
                </a:r>
                <a:r>
                  <a:rPr lang="en-US" sz="3200" dirty="0"/>
                  <a:t> </a:t>
                </a:r>
              </a:p>
            </p:txBody>
          </p:sp>
        </mc:Choice>
        <mc:Fallback xmlns="">
          <p:sp>
            <p:nvSpPr>
              <p:cNvPr id="9" name="Text Placeholder 2">
                <a:extLst>
                  <a:ext uri="{FF2B5EF4-FFF2-40B4-BE49-F238E27FC236}">
                    <a16:creationId xmlns:a16="http://schemas.microsoft.com/office/drawing/2014/main" id="{E03885CD-B6AF-4126-B22D-117D5F572387}"/>
                  </a:ext>
                </a:extLst>
              </p:cNvPr>
              <p:cNvSpPr txBox="1">
                <a:spLocks noRot="1" noChangeAspect="1" noMove="1" noResize="1" noEditPoints="1" noAdjustHandles="1" noChangeArrowheads="1" noChangeShapeType="1" noTextEdit="1"/>
              </p:cNvSpPr>
              <p:nvPr/>
            </p:nvSpPr>
            <p:spPr>
              <a:xfrm>
                <a:off x="274637" y="2661800"/>
                <a:ext cx="11888787" cy="634533"/>
              </a:xfrm>
              <a:prstGeom prst="rect">
                <a:avLst/>
              </a:prstGeom>
              <a:blipFill>
                <a:blip r:embed="rId5"/>
                <a:stretch>
                  <a:fillRect t="-12500" b="-23077"/>
                </a:stretch>
              </a:blipFill>
            </p:spPr>
            <p:txBody>
              <a:bodyPr/>
              <a:lstStyle/>
              <a:p>
                <a:r>
                  <a:rPr lang="en-US">
                    <a:noFill/>
                  </a:rPr>
                  <a:t> </a:t>
                </a:r>
              </a:p>
            </p:txBody>
          </p:sp>
        </mc:Fallback>
      </mc:AlternateContent>
    </p:spTree>
    <p:extLst>
      <p:ext uri="{BB962C8B-B14F-4D97-AF65-F5344CB8AC3E}">
        <p14:creationId xmlns:p14="http://schemas.microsoft.com/office/powerpoint/2010/main" val="4162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981075"/>
            <a:ext cx="11889564" cy="917575"/>
          </a:xfrm>
        </p:spPr>
        <p:txBody>
          <a:bodyPr>
            <a:noAutofit/>
          </a:bodyPr>
          <a:lstStyle/>
          <a:p>
            <a:r>
              <a:rPr lang="en-US" sz="6730" dirty="0">
                <a:solidFill>
                  <a:schemeClr val="tx1"/>
                </a:solidFill>
              </a:rPr>
              <a:t>Exploration</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sp>
        <p:nvSpPr>
          <p:cNvPr id="3" name="TextBox 2">
            <a:extLst>
              <a:ext uri="{FF2B5EF4-FFF2-40B4-BE49-F238E27FC236}">
                <a16:creationId xmlns:a16="http://schemas.microsoft.com/office/drawing/2014/main" id="{2C0678DA-E631-42D3-AFC3-54B788FEA89A}"/>
              </a:ext>
            </a:extLst>
          </p:cNvPr>
          <p:cNvSpPr txBox="1"/>
          <p:nvPr/>
        </p:nvSpPr>
        <p:spPr>
          <a:xfrm>
            <a:off x="8961437" y="3344862"/>
            <a:ext cx="12954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Sports news </a:t>
            </a:r>
          </a:p>
        </p:txBody>
      </p:sp>
      <p:grpSp>
        <p:nvGrpSpPr>
          <p:cNvPr id="13" name="Group 12">
            <a:extLst>
              <a:ext uri="{FF2B5EF4-FFF2-40B4-BE49-F238E27FC236}">
                <a16:creationId xmlns:a16="http://schemas.microsoft.com/office/drawing/2014/main" id="{862ADA82-93BD-476D-A238-D20CF7D450B2}"/>
              </a:ext>
            </a:extLst>
          </p:cNvPr>
          <p:cNvGrpSpPr/>
          <p:nvPr/>
        </p:nvGrpSpPr>
        <p:grpSpPr>
          <a:xfrm>
            <a:off x="4988046" y="4354333"/>
            <a:ext cx="5725991" cy="1200329"/>
            <a:chOff x="4988046" y="4354333"/>
            <a:chExt cx="5725991" cy="1200329"/>
          </a:xfrm>
        </p:grpSpPr>
        <p:sp>
          <p:nvSpPr>
            <p:cNvPr id="5" name="Rectangle 4">
              <a:extLst>
                <a:ext uri="{FF2B5EF4-FFF2-40B4-BE49-F238E27FC236}">
                  <a16:creationId xmlns:a16="http://schemas.microsoft.com/office/drawing/2014/main" id="{B7F64832-34CF-4172-84BE-E05BD75F3BB8}"/>
                </a:ext>
              </a:extLst>
            </p:cNvPr>
            <p:cNvSpPr/>
            <p:nvPr/>
          </p:nvSpPr>
          <p:spPr>
            <a:xfrm>
              <a:off x="4988046" y="4354333"/>
              <a:ext cx="5725991" cy="1200329"/>
            </a:xfrm>
            <a:prstGeom prst="rect">
              <a:avLst/>
            </a:prstGeom>
          </p:spPr>
          <p:txBody>
            <a:bodyPr wrap="none">
              <a:spAutoFit/>
            </a:bodyPr>
            <a:lstStyle/>
            <a:p>
              <a:r>
                <a:rPr lang="en-US" dirty="0"/>
                <a:t>a</a:t>
              </a:r>
              <a:r>
                <a:rPr lang="en-US" baseline="-25000" dirty="0"/>
                <a:t>t</a:t>
              </a:r>
              <a:r>
                <a:rPr lang="en-US" dirty="0"/>
                <a:t> = </a:t>
              </a:r>
              <a:r>
                <a:rPr lang="el-GR" dirty="0"/>
                <a:t>π</a:t>
              </a:r>
              <a:r>
                <a:rPr lang="en-US" baseline="-25000" dirty="0"/>
                <a:t>t</a:t>
              </a:r>
              <a:r>
                <a:rPr lang="en-US" dirty="0"/>
                <a:t>(f</a:t>
              </a:r>
              <a:r>
                <a:rPr lang="en-US" baseline="-25000" dirty="0"/>
                <a:t>t</a:t>
              </a:r>
              <a:r>
                <a:rPr lang="en-US" dirty="0"/>
                <a:t>(</a:t>
              </a:r>
              <a:r>
                <a:rPr lang="en-US" dirty="0" err="1"/>
                <a:t>x</a:t>
              </a:r>
              <a:r>
                <a:rPr lang="en-US" baseline="-25000" dirty="0" err="1"/>
                <a:t>t</a:t>
              </a:r>
              <a:r>
                <a:rPr lang="en-US" dirty="0"/>
                <a:t>))</a:t>
              </a:r>
            </a:p>
            <a:p>
              <a:endParaRPr lang="en-US" dirty="0"/>
            </a:p>
            <a:p>
              <a:r>
                <a:rPr lang="en-US" dirty="0"/>
                <a:t>f</a:t>
              </a:r>
              <a:r>
                <a:rPr lang="en-US" baseline="-25000" dirty="0"/>
                <a:t>t</a:t>
              </a:r>
              <a:r>
                <a:rPr lang="en-US" dirty="0"/>
                <a:t> </a:t>
              </a:r>
              <a:r>
                <a:rPr lang="en-US" dirty="0">
                  <a:sym typeface="Wingdings" panose="05000000000000000000" pitchFamily="2" charset="2"/>
                </a:rPr>
                <a:t> knowledge distilled: good predictor     exploit</a:t>
              </a:r>
            </a:p>
            <a:p>
              <a:r>
                <a:rPr lang="en-US" dirty="0">
                  <a:sym typeface="Wingdings" panose="05000000000000000000" pitchFamily="2" charset="2"/>
                </a:rPr>
                <a:t>But what if there are better functions than </a:t>
              </a:r>
              <a:r>
                <a:rPr lang="en-US" dirty="0"/>
                <a:t>f</a:t>
              </a:r>
              <a:r>
                <a:rPr lang="en-US" baseline="-25000" dirty="0"/>
                <a:t>t</a:t>
              </a:r>
              <a:r>
                <a:rPr lang="en-US" dirty="0"/>
                <a:t> ?     explore</a:t>
              </a:r>
            </a:p>
          </p:txBody>
        </p:sp>
        <p:sp>
          <p:nvSpPr>
            <p:cNvPr id="7" name="Arrow: Right 6">
              <a:extLst>
                <a:ext uri="{FF2B5EF4-FFF2-40B4-BE49-F238E27FC236}">
                  <a16:creationId xmlns:a16="http://schemas.microsoft.com/office/drawing/2014/main" id="{3FE757C2-D3D9-4D1F-BE11-A60EB6FDE7BE}"/>
                </a:ext>
              </a:extLst>
            </p:cNvPr>
            <p:cNvSpPr/>
            <p:nvPr/>
          </p:nvSpPr>
          <p:spPr bwMode="auto">
            <a:xfrm>
              <a:off x="9170459" y="5021262"/>
              <a:ext cx="152400" cy="152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448E744-0CBF-4CA4-BAC2-6AC5EF9C58E4}"/>
                </a:ext>
              </a:extLst>
            </p:cNvPr>
            <p:cNvSpPr/>
            <p:nvPr/>
          </p:nvSpPr>
          <p:spPr bwMode="auto">
            <a:xfrm>
              <a:off x="9647237" y="5326062"/>
              <a:ext cx="152400" cy="152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8696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ounded Rectangle 2">
            <a:extLst>
              <a:ext uri="{FF2B5EF4-FFF2-40B4-BE49-F238E27FC236}">
                <a16:creationId xmlns:a16="http://schemas.microsoft.com/office/drawing/2014/main" id="{4BB1055C-2B81-4BE4-BDA0-8EE46014E4C6}"/>
              </a:ext>
            </a:extLst>
          </p:cNvPr>
          <p:cNvSpPr/>
          <p:nvPr/>
        </p:nvSpPr>
        <p:spPr>
          <a:xfrm>
            <a:off x="4340040" y="2987854"/>
            <a:ext cx="2309517" cy="218532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35"/>
          </a:p>
        </p:txBody>
      </p:sp>
      <p:pic>
        <p:nvPicPr>
          <p:cNvPr id="11" name="Picture 2" descr="http://ts3.mm.bing.net/th?id=H.4894167970611314&amp;w=248&amp;h=188&amp;c=7&amp;rs=1&amp;pid=1.7">
            <a:extLst>
              <a:ext uri="{FF2B5EF4-FFF2-40B4-BE49-F238E27FC236}">
                <a16:creationId xmlns:a16="http://schemas.microsoft.com/office/drawing/2014/main" id="{2E627269-25D8-44C6-BE0C-443C2027D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926" y="4425038"/>
            <a:ext cx="1064446" cy="605190"/>
          </a:xfrm>
          <a:prstGeom prst="rect">
            <a:avLst/>
          </a:prstGeom>
          <a:noFill/>
        </p:spPr>
      </p:pic>
      <p:sp>
        <p:nvSpPr>
          <p:cNvPr id="12" name="TextBox 11">
            <a:extLst>
              <a:ext uri="{FF2B5EF4-FFF2-40B4-BE49-F238E27FC236}">
                <a16:creationId xmlns:a16="http://schemas.microsoft.com/office/drawing/2014/main" id="{0839EAF7-C107-42E1-B051-972E267F46AD}"/>
              </a:ext>
            </a:extLst>
          </p:cNvPr>
          <p:cNvSpPr txBox="1"/>
          <p:nvPr/>
        </p:nvSpPr>
        <p:spPr>
          <a:xfrm>
            <a:off x="3170237" y="2030754"/>
            <a:ext cx="4661854" cy="923330"/>
          </a:xfrm>
          <a:prstGeom prst="rect">
            <a:avLst/>
          </a:prstGeom>
          <a:noFill/>
        </p:spPr>
        <p:txBody>
          <a:bodyPr wrap="none" rtlCol="0">
            <a:spAutoFit/>
          </a:bodyPr>
          <a:lstStyle/>
          <a:p>
            <a:r>
              <a:rPr lang="en-US" sz="5400" dirty="0"/>
              <a:t>Randomization</a:t>
            </a:r>
          </a:p>
        </p:txBody>
      </p:sp>
      <p:sp>
        <p:nvSpPr>
          <p:cNvPr id="2" name="Title 1"/>
          <p:cNvSpPr>
            <a:spLocks noGrp="1"/>
          </p:cNvSpPr>
          <p:nvPr>
            <p:ph type="title"/>
          </p:nvPr>
        </p:nvSpPr>
        <p:spPr>
          <a:xfrm>
            <a:off x="0" y="937732"/>
            <a:ext cx="11889564" cy="917575"/>
          </a:xfrm>
        </p:spPr>
        <p:txBody>
          <a:bodyPr>
            <a:noAutofit/>
          </a:bodyPr>
          <a:lstStyle/>
          <a:p>
            <a:r>
              <a:rPr lang="en-US" sz="6730" dirty="0">
                <a:solidFill>
                  <a:schemeClr val="tx1"/>
                </a:solidFill>
              </a:rPr>
              <a:t>Exploration</a:t>
            </a:r>
          </a:p>
        </p:txBody>
      </p:sp>
      <p:pic>
        <p:nvPicPr>
          <p:cNvPr id="4"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sp>
        <p:nvSpPr>
          <p:cNvPr id="13" name="TextBox 12">
            <a:extLst>
              <a:ext uri="{FF2B5EF4-FFF2-40B4-BE49-F238E27FC236}">
                <a16:creationId xmlns:a16="http://schemas.microsoft.com/office/drawing/2014/main" id="{62C250B3-7CED-4CEE-8215-96AE132FED2A}"/>
              </a:ext>
            </a:extLst>
          </p:cNvPr>
          <p:cNvSpPr txBox="1"/>
          <p:nvPr/>
        </p:nvSpPr>
        <p:spPr>
          <a:xfrm>
            <a:off x="8961437" y="3344862"/>
            <a:ext cx="12954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Sports news </a:t>
            </a:r>
          </a:p>
        </p:txBody>
      </p:sp>
    </p:spTree>
    <p:extLst>
      <p:ext uri="{BB962C8B-B14F-4D97-AF65-F5344CB8AC3E}">
        <p14:creationId xmlns:p14="http://schemas.microsoft.com/office/powerpoint/2010/main" val="106130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ounded Rectangle 2">
            <a:extLst>
              <a:ext uri="{FF2B5EF4-FFF2-40B4-BE49-F238E27FC236}">
                <a16:creationId xmlns:a16="http://schemas.microsoft.com/office/drawing/2014/main" id="{4BB1055C-2B81-4BE4-BDA0-8EE46014E4C6}"/>
              </a:ext>
            </a:extLst>
          </p:cNvPr>
          <p:cNvSpPr/>
          <p:nvPr/>
        </p:nvSpPr>
        <p:spPr>
          <a:xfrm>
            <a:off x="4340040" y="2987854"/>
            <a:ext cx="2309517" cy="218532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35"/>
          </a:p>
        </p:txBody>
      </p:sp>
      <p:pic>
        <p:nvPicPr>
          <p:cNvPr id="11" name="Picture 2" descr="http://ts3.mm.bing.net/th?id=H.4894167970611314&amp;w=248&amp;h=188&amp;c=7&amp;rs=1&amp;pid=1.7">
            <a:extLst>
              <a:ext uri="{FF2B5EF4-FFF2-40B4-BE49-F238E27FC236}">
                <a16:creationId xmlns:a16="http://schemas.microsoft.com/office/drawing/2014/main" id="{2E627269-25D8-44C6-BE0C-443C2027D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926" y="4425038"/>
            <a:ext cx="1064446" cy="605190"/>
          </a:xfrm>
          <a:prstGeom prst="rect">
            <a:avLst/>
          </a:prstGeom>
          <a:noFill/>
        </p:spPr>
      </p:pic>
      <p:sp>
        <p:nvSpPr>
          <p:cNvPr id="12" name="TextBox 11">
            <a:extLst>
              <a:ext uri="{FF2B5EF4-FFF2-40B4-BE49-F238E27FC236}">
                <a16:creationId xmlns:a16="http://schemas.microsoft.com/office/drawing/2014/main" id="{0839EAF7-C107-42E1-B051-972E267F46AD}"/>
              </a:ext>
            </a:extLst>
          </p:cNvPr>
          <p:cNvSpPr txBox="1"/>
          <p:nvPr/>
        </p:nvSpPr>
        <p:spPr>
          <a:xfrm>
            <a:off x="3170237" y="2030754"/>
            <a:ext cx="4661854" cy="923330"/>
          </a:xfrm>
          <a:prstGeom prst="rect">
            <a:avLst/>
          </a:prstGeom>
          <a:noFill/>
        </p:spPr>
        <p:txBody>
          <a:bodyPr wrap="none" rtlCol="0">
            <a:spAutoFit/>
          </a:bodyPr>
          <a:lstStyle/>
          <a:p>
            <a:r>
              <a:rPr lang="en-US" sz="5400" dirty="0"/>
              <a:t>Randomization</a:t>
            </a:r>
          </a:p>
        </p:txBody>
      </p:sp>
      <p:sp>
        <p:nvSpPr>
          <p:cNvPr id="2" name="Title 1"/>
          <p:cNvSpPr>
            <a:spLocks noGrp="1"/>
          </p:cNvSpPr>
          <p:nvPr>
            <p:ph type="title"/>
          </p:nvPr>
        </p:nvSpPr>
        <p:spPr>
          <a:xfrm>
            <a:off x="0" y="957960"/>
            <a:ext cx="11889564" cy="917575"/>
          </a:xfrm>
        </p:spPr>
        <p:txBody>
          <a:bodyPr>
            <a:noAutofit/>
          </a:bodyPr>
          <a:lstStyle/>
          <a:p>
            <a:r>
              <a:rPr lang="en-US" sz="6730" dirty="0">
                <a:solidFill>
                  <a:schemeClr val="tx1"/>
                </a:solidFill>
              </a:rPr>
              <a:t>Exploration</a:t>
            </a:r>
          </a:p>
        </p:txBody>
      </p:sp>
      <p:pic>
        <p:nvPicPr>
          <p:cNvPr id="4"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sp>
        <p:nvSpPr>
          <p:cNvPr id="14" name="TextBox 13">
            <a:extLst>
              <a:ext uri="{FF2B5EF4-FFF2-40B4-BE49-F238E27FC236}">
                <a16:creationId xmlns:a16="http://schemas.microsoft.com/office/drawing/2014/main" id="{4B914405-DDE5-47BF-99FF-A14FD74BB185}"/>
              </a:ext>
            </a:extLst>
          </p:cNvPr>
          <p:cNvSpPr txBox="1"/>
          <p:nvPr/>
        </p:nvSpPr>
        <p:spPr>
          <a:xfrm>
            <a:off x="8961437" y="3344862"/>
            <a:ext cx="12954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AI tech news </a:t>
            </a:r>
          </a:p>
        </p:txBody>
      </p:sp>
    </p:spTree>
    <p:extLst>
      <p:ext uri="{BB962C8B-B14F-4D97-AF65-F5344CB8AC3E}">
        <p14:creationId xmlns:p14="http://schemas.microsoft.com/office/powerpoint/2010/main" val="38223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
          <p:cNvSpPr txBox="1">
            <a:spLocks/>
          </p:cNvSpPr>
          <p:nvPr/>
        </p:nvSpPr>
        <p:spPr>
          <a:xfrm>
            <a:off x="198437" y="873943"/>
            <a:ext cx="11478546" cy="1284439"/>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dirty="0"/>
              <a:t>Outline</a:t>
            </a:r>
          </a:p>
          <a:p>
            <a:endParaRPr lang="en-US" dirty="0"/>
          </a:p>
          <a:p>
            <a:pPr marL="685800" indent="-685800">
              <a:buFont typeface="Arial" panose="020B0604020202020204" pitchFamily="34" charset="0"/>
              <a:buChar char="•"/>
            </a:pPr>
            <a:r>
              <a:rPr lang="en-US" sz="4000" dirty="0"/>
              <a:t>Contextual Bandits</a:t>
            </a:r>
          </a:p>
          <a:p>
            <a:pPr marL="685800" indent="-685800">
              <a:buFont typeface="Arial" panose="020B0604020202020204" pitchFamily="34" charset="0"/>
              <a:buChar char="•"/>
            </a:pPr>
            <a:endParaRPr lang="en-US" sz="4000" dirty="0"/>
          </a:p>
          <a:p>
            <a:pPr marL="685800" indent="-685800">
              <a:buFont typeface="Arial" panose="020B0604020202020204" pitchFamily="34" charset="0"/>
              <a:buChar char="•"/>
            </a:pPr>
            <a:r>
              <a:rPr lang="en-US" sz="4000" dirty="0"/>
              <a:t>Planning in (PO)MDP</a:t>
            </a:r>
          </a:p>
          <a:p>
            <a:pPr marL="685800" indent="-685800">
              <a:buFont typeface="Arial" panose="020B0604020202020204" pitchFamily="34" charset="0"/>
              <a:buChar char="•"/>
            </a:pPr>
            <a:endParaRPr lang="en-US" sz="4000" dirty="0"/>
          </a:p>
          <a:p>
            <a:r>
              <a:rPr lang="en-US" sz="4000" dirty="0"/>
              <a:t>Interactive learning for sequential decision making</a:t>
            </a:r>
          </a:p>
          <a:p>
            <a:endParaRPr lang="en-US" sz="4000" dirty="0"/>
          </a:p>
          <a:p>
            <a:r>
              <a:rPr lang="en-US" sz="4000" dirty="0"/>
              <a:t>(Introductory tutorial for Virtual Assistant Competition)</a:t>
            </a:r>
          </a:p>
        </p:txBody>
      </p:sp>
      <p:pic>
        <p:nvPicPr>
          <p:cNvPr id="4" name="Picture 3" descr="A screenshot of a cell phone&#10;&#10;Description automatically generated">
            <a:extLst>
              <a:ext uri="{FF2B5EF4-FFF2-40B4-BE49-F238E27FC236}">
                <a16:creationId xmlns:a16="http://schemas.microsoft.com/office/drawing/2014/main" id="{2E9BDD32-B30A-49DC-8CE1-0DE9DCD880DA}"/>
              </a:ext>
            </a:extLst>
          </p:cNvPr>
          <p:cNvPicPr>
            <a:picLocks noChangeAspect="1"/>
          </p:cNvPicPr>
          <p:nvPr/>
        </p:nvPicPr>
        <p:blipFill>
          <a:blip r:embed="rId3"/>
          <a:stretch>
            <a:fillRect/>
          </a:stretch>
        </p:blipFill>
        <p:spPr>
          <a:xfrm>
            <a:off x="6394710" y="906462"/>
            <a:ext cx="5715000" cy="2990850"/>
          </a:xfrm>
          <a:prstGeom prst="rect">
            <a:avLst/>
          </a:prstGeom>
        </p:spPr>
      </p:pic>
    </p:spTree>
    <p:extLst>
      <p:ext uri="{BB962C8B-B14F-4D97-AF65-F5344CB8AC3E}">
        <p14:creationId xmlns:p14="http://schemas.microsoft.com/office/powerpoint/2010/main" val="19011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1FF-72FB-4758-976B-6323132DEDF8}"/>
              </a:ext>
            </a:extLst>
          </p:cNvPr>
          <p:cNvSpPr>
            <a:spLocks noGrp="1"/>
          </p:cNvSpPr>
          <p:nvPr>
            <p:ph type="title"/>
          </p:nvPr>
        </p:nvSpPr>
        <p:spPr>
          <a:xfrm>
            <a:off x="0" y="220662"/>
            <a:ext cx="11889564" cy="917575"/>
          </a:xfrm>
        </p:spPr>
        <p:txBody>
          <a:bodyPr>
            <a:normAutofit/>
          </a:bodyPr>
          <a:lstStyle/>
          <a:p>
            <a:r>
              <a:rPr lang="en-US" sz="3600" dirty="0"/>
              <a:t>How do you do Exploration?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D8665B-2769-4E1C-B58E-0A9BFEE809BB}"/>
                  </a:ext>
                </a:extLst>
              </p:cNvPr>
              <p:cNvSpPr>
                <a:spLocks noGrp="1"/>
              </p:cNvSpPr>
              <p:nvPr>
                <p:ph type="body" sz="quarter" idx="10"/>
              </p:nvPr>
            </p:nvSpPr>
            <p:spPr>
              <a:xfrm>
                <a:off x="0" y="1439862"/>
                <a:ext cx="11373923" cy="5410712"/>
              </a:xfrm>
            </p:spPr>
            <p:txBody>
              <a:bodyPr/>
              <a:lstStyle/>
              <a:p>
                <a:pPr marL="0" indent="0">
                  <a:lnSpc>
                    <a:spcPct val="150000"/>
                  </a:lnSpc>
                  <a:buNone/>
                </a:pPr>
                <a:r>
                  <a:rPr lang="en-US" sz="4400" dirty="0">
                    <a:latin typeface="+mn-lt"/>
                  </a:rPr>
                  <a:t>Simplest Algorithm: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-greedy.</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 act uniform random</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1−</m:t>
                    </m:r>
                    <m:r>
                      <a:rPr lang="en-US" sz="4400" b="0" i="1" smtClean="0">
                        <a:solidFill>
                          <a:srgbClr val="FF0000"/>
                        </a:solidFill>
                        <a:latin typeface="Cambria Math" panose="02040503050406030204" pitchFamily="18" charset="0"/>
                      </a:rPr>
                      <m:t>𝜖</m:t>
                    </m:r>
                  </m:oMath>
                </a14:m>
                <a:r>
                  <a:rPr lang="en-US" sz="4400" dirty="0">
                    <a:solidFill>
                      <a:srgbClr val="FF0000"/>
                    </a:solidFill>
                    <a:latin typeface="+mn-lt"/>
                  </a:rPr>
                  <a:t> </a:t>
                </a:r>
                <a:r>
                  <a:rPr lang="en-US" sz="4400" dirty="0">
                    <a:latin typeface="+mn-lt"/>
                  </a:rPr>
                  <a:t>act greedily</a:t>
                </a:r>
                <a:endParaRPr lang="en-US" sz="4800" dirty="0">
                  <a:latin typeface="+mn-lt"/>
                </a:endParaRPr>
              </a:p>
              <a:p>
                <a:pPr marL="0" indent="0">
                  <a:buNone/>
                </a:pPr>
                <a:endParaRPr lang="en-US" sz="4000" dirty="0">
                  <a:latin typeface="+mn-lt"/>
                </a:endParaRPr>
              </a:p>
              <a:p>
                <a:pPr marL="0" indent="0">
                  <a:buNone/>
                </a:pPr>
                <a:r>
                  <a:rPr lang="en-US" sz="4000" dirty="0">
                    <a:latin typeface="+mn-lt"/>
                  </a:rPr>
                  <a:t>More informed/complicated: Optimism in the face of uncertainty, e.g., upper confidence bound (UCB)</a:t>
                </a:r>
              </a:p>
            </p:txBody>
          </p:sp>
        </mc:Choice>
        <mc:Fallback xmlns="">
          <p:sp>
            <p:nvSpPr>
              <p:cNvPr id="3" name="Text Placeholder 2">
                <a:extLst>
                  <a:ext uri="{FF2B5EF4-FFF2-40B4-BE49-F238E27FC236}">
                    <a16:creationId xmlns:a16="http://schemas.microsoft.com/office/drawing/2014/main" id="{D3D8665B-2769-4E1C-B58E-0A9BFEE809BB}"/>
                  </a:ext>
                </a:extLst>
              </p:cNvPr>
              <p:cNvSpPr>
                <a:spLocks noGrp="1" noRot="1" noChangeAspect="1" noMove="1" noResize="1" noEditPoints="1" noAdjustHandles="1" noChangeArrowheads="1" noChangeShapeType="1" noTextEdit="1"/>
              </p:cNvSpPr>
              <p:nvPr>
                <p:ph type="body" sz="quarter" idx="10"/>
              </p:nvPr>
            </p:nvSpPr>
            <p:spPr>
              <a:xfrm>
                <a:off x="0" y="1439862"/>
                <a:ext cx="11373923" cy="541071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97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6396-F2B7-4898-B162-978A0F048A17}"/>
              </a:ext>
            </a:extLst>
          </p:cNvPr>
          <p:cNvSpPr>
            <a:spLocks noGrp="1"/>
          </p:cNvSpPr>
          <p:nvPr>
            <p:ph type="title"/>
          </p:nvPr>
        </p:nvSpPr>
        <p:spPr/>
        <p:txBody>
          <a:bodyPr/>
          <a:lstStyle/>
          <a:p>
            <a:r>
              <a:rPr lang="en-US" dirty="0"/>
              <a:t>Example: </a:t>
            </a:r>
            <a:r>
              <a:rPr lang="en-US" dirty="0" err="1"/>
              <a:t>LinUCB</a:t>
            </a:r>
            <a:r>
              <a:rPr lang="en-US" dirty="0"/>
              <a:t> Algorithm</a:t>
            </a:r>
          </a:p>
        </p:txBody>
      </p:sp>
      <p:sp>
        <p:nvSpPr>
          <p:cNvPr id="3" name="Text Placeholder 2">
            <a:extLst>
              <a:ext uri="{FF2B5EF4-FFF2-40B4-BE49-F238E27FC236}">
                <a16:creationId xmlns:a16="http://schemas.microsoft.com/office/drawing/2014/main" id="{DB466D4C-DBED-4B50-B3C3-2E66C3BC548D}"/>
              </a:ext>
            </a:extLst>
          </p:cNvPr>
          <p:cNvSpPr>
            <a:spLocks noGrp="1"/>
          </p:cNvSpPr>
          <p:nvPr>
            <p:ph type="body" sz="quarter" idx="10"/>
          </p:nvPr>
        </p:nvSpPr>
        <p:spPr>
          <a:xfrm>
            <a:off x="274702" y="1211287"/>
            <a:ext cx="11888787" cy="572464"/>
          </a:xfrm>
        </p:spPr>
        <p:txBody>
          <a:bodyPr/>
          <a:lstStyle/>
          <a:p>
            <a:pPr marL="0" indent="0">
              <a:buNone/>
            </a:pPr>
            <a:r>
              <a:rPr lang="en-US" sz="2800" dirty="0">
                <a:hlinkClick r:id="rId2"/>
              </a:rPr>
              <a:t>http://rob.schapire.net/papers/www10.pdf</a:t>
            </a:r>
            <a:r>
              <a:rPr lang="en-US" sz="2800" dirty="0"/>
              <a:t> </a:t>
            </a:r>
          </a:p>
        </p:txBody>
      </p:sp>
      <p:pic>
        <p:nvPicPr>
          <p:cNvPr id="4" name="Picture 3">
            <a:extLst>
              <a:ext uri="{FF2B5EF4-FFF2-40B4-BE49-F238E27FC236}">
                <a16:creationId xmlns:a16="http://schemas.microsoft.com/office/drawing/2014/main" id="{E60A8238-A3D3-4B68-BC39-759BA0671CEF}"/>
              </a:ext>
            </a:extLst>
          </p:cNvPr>
          <p:cNvPicPr>
            <a:picLocks noChangeAspect="1"/>
          </p:cNvPicPr>
          <p:nvPr/>
        </p:nvPicPr>
        <p:blipFill>
          <a:blip r:embed="rId3"/>
          <a:stretch>
            <a:fillRect/>
          </a:stretch>
        </p:blipFill>
        <p:spPr>
          <a:xfrm>
            <a:off x="427038" y="1744662"/>
            <a:ext cx="7162800" cy="5200941"/>
          </a:xfrm>
          <a:prstGeom prst="rect">
            <a:avLst/>
          </a:prstGeom>
        </p:spPr>
      </p:pic>
    </p:spTree>
    <p:extLst>
      <p:ext uri="{BB962C8B-B14F-4D97-AF65-F5344CB8AC3E}">
        <p14:creationId xmlns:p14="http://schemas.microsoft.com/office/powerpoint/2010/main" val="185605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62CE-283A-4610-AC43-773F4C180714}"/>
              </a:ext>
            </a:extLst>
          </p:cNvPr>
          <p:cNvSpPr>
            <a:spLocks noGrp="1"/>
          </p:cNvSpPr>
          <p:nvPr>
            <p:ph type="title"/>
          </p:nvPr>
        </p:nvSpPr>
        <p:spPr/>
        <p:txBody>
          <a:bodyPr/>
          <a:lstStyle/>
          <a:p>
            <a:r>
              <a:rPr lang="en-US" dirty="0"/>
              <a:t>System Deployment</a:t>
            </a:r>
          </a:p>
        </p:txBody>
      </p:sp>
      <p:sp>
        <p:nvSpPr>
          <p:cNvPr id="3" name="Text Placeholder 2">
            <a:extLst>
              <a:ext uri="{FF2B5EF4-FFF2-40B4-BE49-F238E27FC236}">
                <a16:creationId xmlns:a16="http://schemas.microsoft.com/office/drawing/2014/main" id="{E2EBF8E2-69A3-4DB3-A210-00F77E751BEC}"/>
              </a:ext>
            </a:extLst>
          </p:cNvPr>
          <p:cNvSpPr>
            <a:spLocks noGrp="1"/>
          </p:cNvSpPr>
          <p:nvPr>
            <p:ph type="body" sz="quarter" idx="10"/>
          </p:nvPr>
        </p:nvSpPr>
        <p:spPr>
          <a:xfrm>
            <a:off x="274702" y="1211287"/>
            <a:ext cx="11888787" cy="683264"/>
          </a:xfrm>
        </p:spPr>
        <p:txBody>
          <a:bodyPr/>
          <a:lstStyle/>
          <a:p>
            <a:r>
              <a:rPr lang="en-US" dirty="0"/>
              <a:t>Microsoft </a:t>
            </a:r>
            <a:r>
              <a:rPr lang="en-US" dirty="0" err="1"/>
              <a:t>Multiworld</a:t>
            </a:r>
            <a:r>
              <a:rPr lang="en-US" dirty="0"/>
              <a:t> Testing (MWT)</a:t>
            </a:r>
          </a:p>
        </p:txBody>
      </p:sp>
      <p:pic>
        <p:nvPicPr>
          <p:cNvPr id="5" name="Picture 4" descr="A screenshot of a cell phone&#10;&#10;Description automatically generated">
            <a:extLst>
              <a:ext uri="{FF2B5EF4-FFF2-40B4-BE49-F238E27FC236}">
                <a16:creationId xmlns:a16="http://schemas.microsoft.com/office/drawing/2014/main" id="{63A53B83-503A-4B0F-B173-1E906FCA0CB9}"/>
              </a:ext>
            </a:extLst>
          </p:cNvPr>
          <p:cNvPicPr>
            <a:picLocks noChangeAspect="1"/>
          </p:cNvPicPr>
          <p:nvPr/>
        </p:nvPicPr>
        <p:blipFill>
          <a:blip r:embed="rId2"/>
          <a:stretch>
            <a:fillRect/>
          </a:stretch>
        </p:blipFill>
        <p:spPr>
          <a:xfrm>
            <a:off x="1189037" y="2430462"/>
            <a:ext cx="9752381" cy="3209524"/>
          </a:xfrm>
          <a:prstGeom prst="rect">
            <a:avLst/>
          </a:prstGeom>
        </p:spPr>
      </p:pic>
    </p:spTree>
    <p:extLst>
      <p:ext uri="{BB962C8B-B14F-4D97-AF65-F5344CB8AC3E}">
        <p14:creationId xmlns:p14="http://schemas.microsoft.com/office/powerpoint/2010/main" val="151039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1FF-72FB-4758-976B-6323132DEDF8}"/>
              </a:ext>
            </a:extLst>
          </p:cNvPr>
          <p:cNvSpPr>
            <a:spLocks noGrp="1"/>
          </p:cNvSpPr>
          <p:nvPr>
            <p:ph type="title"/>
          </p:nvPr>
        </p:nvSpPr>
        <p:spPr>
          <a:xfrm>
            <a:off x="0" y="226755"/>
            <a:ext cx="11889564" cy="917575"/>
          </a:xfrm>
        </p:spPr>
        <p:txBody>
          <a:bodyPr>
            <a:normAutofit/>
          </a:bodyPr>
          <a:lstStyle/>
          <a:p>
            <a:r>
              <a:rPr lang="en-US" sz="4400" dirty="0"/>
              <a:t>Resources</a:t>
            </a:r>
          </a:p>
        </p:txBody>
      </p:sp>
      <p:sp>
        <p:nvSpPr>
          <p:cNvPr id="3" name="Text Placeholder 2">
            <a:extLst>
              <a:ext uri="{FF2B5EF4-FFF2-40B4-BE49-F238E27FC236}">
                <a16:creationId xmlns:a16="http://schemas.microsoft.com/office/drawing/2014/main" id="{D3D8665B-2769-4E1C-B58E-0A9BFEE809BB}"/>
              </a:ext>
            </a:extLst>
          </p:cNvPr>
          <p:cNvSpPr>
            <a:spLocks noGrp="1"/>
          </p:cNvSpPr>
          <p:nvPr>
            <p:ph type="body" sz="quarter" idx="10"/>
          </p:nvPr>
        </p:nvSpPr>
        <p:spPr>
          <a:xfrm>
            <a:off x="0" y="1135062"/>
            <a:ext cx="11373923" cy="6204776"/>
          </a:xfrm>
        </p:spPr>
        <p:txBody>
          <a:bodyPr>
            <a:normAutofit lnSpcReduction="10000"/>
          </a:bodyPr>
          <a:lstStyle/>
          <a:p>
            <a:pPr marL="0" indent="0">
              <a:buNone/>
            </a:pPr>
            <a:endParaRPr lang="en-US" sz="2400" dirty="0"/>
          </a:p>
          <a:p>
            <a:r>
              <a:rPr lang="en-US" sz="2400" dirty="0">
                <a:hlinkClick r:id="rId3"/>
              </a:rPr>
              <a:t>http://hunch.net/~rwil/</a:t>
            </a:r>
            <a:r>
              <a:rPr lang="en-US" sz="2400" dirty="0"/>
              <a:t> (many of these slides are taken from here </a:t>
            </a:r>
            <a:r>
              <a:rPr lang="en-US" sz="2400" dirty="0">
                <a:sym typeface="Wingdings" panose="05000000000000000000" pitchFamily="2" charset="2"/>
              </a:rPr>
              <a:t>)</a:t>
            </a:r>
            <a:endParaRPr lang="en-US" sz="2400" dirty="0"/>
          </a:p>
          <a:p>
            <a:r>
              <a:rPr lang="en-US" sz="2400" dirty="0">
                <a:hlinkClick r:id="rId4"/>
              </a:rPr>
              <a:t>https://github.com/aikorea/awesome-rl</a:t>
            </a:r>
            <a:r>
              <a:rPr lang="en-US" sz="2400" dirty="0"/>
              <a:t> </a:t>
            </a:r>
          </a:p>
          <a:p>
            <a:r>
              <a:rPr lang="en-US" sz="2400" dirty="0">
                <a:hlinkClick r:id="rId5"/>
              </a:rPr>
              <a:t>https://paperswithcode.com/task/chatbot</a:t>
            </a:r>
            <a:r>
              <a:rPr lang="en-US" sz="2400" dirty="0"/>
              <a:t> </a:t>
            </a:r>
          </a:p>
          <a:p>
            <a:r>
              <a:rPr lang="en-US" sz="2400" dirty="0">
                <a:hlinkClick r:id="rId6"/>
              </a:rPr>
              <a:t>https://paperswithcode.com/task/dialogue</a:t>
            </a:r>
            <a:r>
              <a:rPr lang="en-US" sz="2400" dirty="0"/>
              <a:t> </a:t>
            </a:r>
          </a:p>
          <a:p>
            <a:r>
              <a:rPr lang="en-US" sz="2400" dirty="0">
                <a:hlinkClick r:id="rId7"/>
              </a:rPr>
              <a:t>https://github.com/topics/contextual-bandits</a:t>
            </a:r>
            <a:r>
              <a:rPr lang="en-US" sz="2400" dirty="0"/>
              <a:t> </a:t>
            </a:r>
          </a:p>
          <a:p>
            <a:r>
              <a:rPr lang="en-US" sz="2400" dirty="0">
                <a:hlinkClick r:id="rId8"/>
              </a:rPr>
              <a:t>https://github.com/huazhengwang/BanditLib</a:t>
            </a:r>
            <a:r>
              <a:rPr lang="en-US" sz="2400" dirty="0"/>
              <a:t> </a:t>
            </a:r>
          </a:p>
          <a:p>
            <a:r>
              <a:rPr lang="en-US" sz="2400" dirty="0">
                <a:hlinkClick r:id="rId9"/>
              </a:rPr>
              <a:t>https://paperswithcode.com/task/decision-making</a:t>
            </a:r>
            <a:r>
              <a:rPr lang="en-US" sz="2400" dirty="0"/>
              <a:t> </a:t>
            </a:r>
          </a:p>
          <a:p>
            <a:r>
              <a:rPr lang="en-US" sz="2400" dirty="0">
                <a:hlinkClick r:id="rId10"/>
              </a:rPr>
              <a:t>https://github.com/brianspiering/awesome-deep-rl</a:t>
            </a:r>
            <a:r>
              <a:rPr lang="en-US" sz="2400" dirty="0"/>
              <a:t> </a:t>
            </a:r>
          </a:p>
          <a:p>
            <a:r>
              <a:rPr lang="en-US" sz="2400" dirty="0">
                <a:hlinkClick r:id="rId11"/>
              </a:rPr>
              <a:t>https://github.com/topics/markov-decision-processes</a:t>
            </a:r>
            <a:r>
              <a:rPr lang="en-US" sz="2400" dirty="0"/>
              <a:t> </a:t>
            </a:r>
          </a:p>
          <a:p>
            <a:r>
              <a:rPr lang="en-US" sz="2400" dirty="0">
                <a:hlinkClick r:id="rId12"/>
              </a:rPr>
              <a:t>https://paperswithcode.com/task/multi-armed-bandits</a:t>
            </a:r>
            <a:r>
              <a:rPr lang="en-US" sz="2400" dirty="0"/>
              <a:t> </a:t>
            </a:r>
          </a:p>
          <a:p>
            <a:r>
              <a:rPr lang="en-US" sz="2400" dirty="0">
                <a:hlinkClick r:id="rId13"/>
              </a:rPr>
              <a:t>https://github.com/thiagopbueno/awesome-probabilistic-planning</a:t>
            </a:r>
            <a:r>
              <a:rPr lang="en-US" sz="2400" dirty="0"/>
              <a:t> </a:t>
            </a:r>
          </a:p>
          <a:p>
            <a:endParaRPr lang="en-US" sz="2400" dirty="0"/>
          </a:p>
          <a:p>
            <a:r>
              <a:rPr lang="en-US" sz="2400" dirty="0">
                <a:hlinkClick r:id="rId14"/>
              </a:rPr>
              <a:t>http://people.idsia.ch/~ngo/ucwl2013/hridemo.html</a:t>
            </a:r>
            <a:endParaRPr lang="en-US" sz="2400" dirty="0"/>
          </a:p>
          <a:p>
            <a:pPr marL="0" indent="0">
              <a:buNone/>
            </a:pPr>
            <a:endParaRPr lang="en-US" sz="2400" dirty="0">
              <a:latin typeface="+mn-lt"/>
            </a:endParaRPr>
          </a:p>
        </p:txBody>
      </p:sp>
    </p:spTree>
    <p:extLst>
      <p:ext uri="{BB962C8B-B14F-4D97-AF65-F5344CB8AC3E}">
        <p14:creationId xmlns:p14="http://schemas.microsoft.com/office/powerpoint/2010/main" val="15786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98437" y="1058862"/>
            <a:ext cx="6904037" cy="1351600"/>
          </a:xfrm>
          <a:prstGeom prst="rect">
            <a:avLst/>
          </a:prstGeom>
        </p:spPr>
        <p:txBody>
          <a:bodyPr vert="horz" lIns="93236" tIns="46618" rIns="93236" bIns="466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120" dirty="0"/>
              <a:t>Motivating example: </a:t>
            </a:r>
            <a:r>
              <a:rPr lang="en-US" sz="6120" dirty="0">
                <a:solidFill>
                  <a:srgbClr val="FF0000"/>
                </a:solidFill>
              </a:rPr>
              <a:t>Which advice?</a:t>
            </a:r>
          </a:p>
        </p:txBody>
      </p:sp>
      <p:sp>
        <p:nvSpPr>
          <p:cNvPr id="5" name="Content Placeholder 2"/>
          <p:cNvSpPr txBox="1">
            <a:spLocks/>
          </p:cNvSpPr>
          <p:nvPr/>
        </p:nvSpPr>
        <p:spPr>
          <a:xfrm>
            <a:off x="274637" y="2887662"/>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Repeatedly: </a:t>
            </a:r>
          </a:p>
          <a:p>
            <a:pPr marL="524429" indent="-524429">
              <a:buFont typeface="+mj-lt"/>
              <a:buAutoNum type="arabicPeriod"/>
            </a:pPr>
            <a:r>
              <a:rPr lang="en-US" sz="4800" dirty="0"/>
              <a:t> Observe features of </a:t>
            </a:r>
            <a:r>
              <a:rPr lang="en-US" sz="4800" dirty="0" err="1"/>
              <a:t>user+advice</a:t>
            </a:r>
            <a:endParaRPr lang="en-US" sz="4800" dirty="0"/>
          </a:p>
          <a:p>
            <a:pPr marL="524429" indent="-524429">
              <a:buFont typeface="+mj-lt"/>
              <a:buAutoNum type="arabicPeriod"/>
            </a:pPr>
            <a:r>
              <a:rPr lang="en-US" sz="4800" dirty="0"/>
              <a:t> Choose an advice.</a:t>
            </a:r>
          </a:p>
          <a:p>
            <a:pPr marL="524429" indent="-524429">
              <a:buFont typeface="+mj-lt"/>
              <a:buAutoNum type="arabicPeriod"/>
            </a:pPr>
            <a:r>
              <a:rPr lang="en-US" sz="4800" dirty="0"/>
              <a:t> Observe steps walked</a:t>
            </a:r>
          </a:p>
          <a:p>
            <a:pPr marL="0" indent="0">
              <a:buNone/>
            </a:pPr>
            <a:r>
              <a:rPr lang="en-US" sz="4800" b="1" dirty="0"/>
              <a:t>Goal: Healthy behaviors</a:t>
            </a:r>
          </a:p>
        </p:txBody>
      </p:sp>
      <p:pic>
        <p:nvPicPr>
          <p:cNvPr id="3" name="Picture 2">
            <a:extLst>
              <a:ext uri="{FF2B5EF4-FFF2-40B4-BE49-F238E27FC236}">
                <a16:creationId xmlns:a16="http://schemas.microsoft.com/office/drawing/2014/main" id="{3F3472F7-4CCE-4671-84C6-2F1FE2CAAECF}"/>
              </a:ext>
            </a:extLst>
          </p:cNvPr>
          <p:cNvPicPr>
            <a:picLocks noChangeAspect="1"/>
          </p:cNvPicPr>
          <p:nvPr/>
        </p:nvPicPr>
        <p:blipFill>
          <a:blip r:embed="rId3"/>
          <a:stretch>
            <a:fillRect/>
          </a:stretch>
        </p:blipFill>
        <p:spPr>
          <a:xfrm>
            <a:off x="8351837" y="144462"/>
            <a:ext cx="3962400" cy="2627697"/>
          </a:xfrm>
          <a:prstGeom prst="rect">
            <a:avLst/>
          </a:prstGeom>
        </p:spPr>
      </p:pic>
    </p:spTree>
    <p:extLst>
      <p:ext uri="{BB962C8B-B14F-4D97-AF65-F5344CB8AC3E}">
        <p14:creationId xmlns:p14="http://schemas.microsoft.com/office/powerpoint/2010/main" val="179614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45290" y="754062"/>
            <a:ext cx="5801354"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117" dirty="0"/>
              <a:t>How about </a:t>
            </a:r>
            <a:r>
              <a:rPr lang="en-US" sz="6117" dirty="0">
                <a:solidFill>
                  <a:srgbClr val="FF0000"/>
                </a:solidFill>
              </a:rPr>
              <a:t>news?</a:t>
            </a:r>
          </a:p>
        </p:txBody>
      </p:sp>
      <p:sp>
        <p:nvSpPr>
          <p:cNvPr id="5" name="Content Placeholder 2"/>
          <p:cNvSpPr txBox="1">
            <a:spLocks/>
          </p:cNvSpPr>
          <p:nvPr/>
        </p:nvSpPr>
        <p:spPr>
          <a:xfrm>
            <a:off x="358663" y="2354262"/>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Repeatedly: </a:t>
            </a:r>
          </a:p>
          <a:p>
            <a:pPr marL="524429" indent="-524429">
              <a:buFont typeface="+mj-lt"/>
              <a:buAutoNum type="arabicPeriod"/>
            </a:pPr>
            <a:r>
              <a:rPr lang="en-US" sz="4800" dirty="0"/>
              <a:t> Observe features of </a:t>
            </a:r>
            <a:r>
              <a:rPr lang="en-US" sz="4800" dirty="0" err="1"/>
              <a:t>user+articles</a:t>
            </a:r>
            <a:endParaRPr lang="en-US" sz="4800" dirty="0"/>
          </a:p>
          <a:p>
            <a:pPr marL="524429" indent="-524429">
              <a:buFont typeface="+mj-lt"/>
              <a:buAutoNum type="arabicPeriod"/>
            </a:pPr>
            <a:r>
              <a:rPr lang="en-US" sz="4800" dirty="0"/>
              <a:t> Choose a news article.</a:t>
            </a:r>
          </a:p>
          <a:p>
            <a:pPr marL="524429" indent="-524429">
              <a:buFont typeface="+mj-lt"/>
              <a:buAutoNum type="arabicPeriod"/>
            </a:pPr>
            <a:r>
              <a:rPr lang="en-US" sz="4800" dirty="0"/>
              <a:t> Observe click-or-not</a:t>
            </a:r>
          </a:p>
          <a:p>
            <a:pPr marL="0" indent="0">
              <a:buNone/>
            </a:pPr>
            <a:r>
              <a:rPr lang="en-US" sz="4800" b="1" dirty="0"/>
              <a:t>Goal: Maximize fraction of clicks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1637" y="144462"/>
            <a:ext cx="5539548" cy="2721180"/>
          </a:xfrm>
          <a:prstGeom prst="rect">
            <a:avLst/>
          </a:prstGeom>
        </p:spPr>
      </p:pic>
    </p:spTree>
    <p:extLst>
      <p:ext uri="{BB962C8B-B14F-4D97-AF65-F5344CB8AC3E}">
        <p14:creationId xmlns:p14="http://schemas.microsoft.com/office/powerpoint/2010/main" val="227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5023-F467-40D7-8B1C-0A081771D986}"/>
              </a:ext>
            </a:extLst>
          </p:cNvPr>
          <p:cNvSpPr>
            <a:spLocks noGrp="1"/>
          </p:cNvSpPr>
          <p:nvPr>
            <p:ph type="title"/>
          </p:nvPr>
        </p:nvSpPr>
        <p:spPr>
          <a:xfrm>
            <a:off x="198437" y="296862"/>
            <a:ext cx="11370961" cy="762786"/>
          </a:xfrm>
        </p:spPr>
        <p:txBody>
          <a:bodyPr>
            <a:noAutofit/>
          </a:bodyPr>
          <a:lstStyle/>
          <a:p>
            <a:r>
              <a:rPr lang="en-US" sz="4800" dirty="0"/>
              <a:t>A standard pipeline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F8C16-68DA-4A48-84D9-B79942CA2D8C}"/>
                  </a:ext>
                </a:extLst>
              </p:cNvPr>
              <p:cNvSpPr>
                <a:spLocks noGrp="1"/>
              </p:cNvSpPr>
              <p:nvPr>
                <p:ph type="body" sz="quarter" idx="10"/>
              </p:nvPr>
            </p:nvSpPr>
            <p:spPr>
              <a:xfrm>
                <a:off x="0" y="1476622"/>
                <a:ext cx="12436475" cy="4521494"/>
              </a:xfrm>
            </p:spPr>
            <p:txBody>
              <a:bodyPr/>
              <a:lstStyle/>
              <a:p>
                <a:pPr marL="757735" indent="-757735">
                  <a:buFont typeface="+mj-lt"/>
                  <a:buAutoNum type="arabicPeriod"/>
                </a:pPr>
                <a:r>
                  <a:rPr lang="en-US" sz="4000" dirty="0">
                    <a:latin typeface="+mn-lt"/>
                  </a:rPr>
                  <a:t>Collect </a:t>
                </a:r>
                <a14:m>
                  <m:oMath xmlns:m="http://schemas.openxmlformats.org/officeDocument/2006/math">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oMath>
                </a14:m>
                <a:r>
                  <a:rPr lang="en-US" sz="4000" dirty="0">
                    <a:latin typeface="+mn-lt"/>
                  </a:rPr>
                  <a:t> information.</a:t>
                </a:r>
              </a:p>
              <a:p>
                <a:pPr marL="757735" indent="-757735">
                  <a:buFont typeface="+mj-lt"/>
                  <a:buAutoNum type="arabicPeriod"/>
                </a:pPr>
                <a:r>
                  <a:rPr lang="en-US" sz="4000" dirty="0">
                    <a:latin typeface="+mn-lt"/>
                  </a:rPr>
                  <a:t>Build </a:t>
                </a:r>
                <a14:m>
                  <m:oMath xmlns:m="http://schemas.openxmlformats.org/officeDocument/2006/math">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Learn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𝑃</m:t>
                        </m:r>
                      </m:e>
                    </m:acc>
                    <m:d>
                      <m:dPr>
                        <m:endChr m:val="|"/>
                        <m:ctrlPr>
                          <a:rPr lang="en-US" sz="4000" b="0" i="1" smtClean="0">
                            <a:solidFill>
                              <a:schemeClr val="tx2"/>
                            </a:solidFill>
                            <a:latin typeface="Cambria Math" panose="02040503050406030204" pitchFamily="18" charset="0"/>
                          </a:rPr>
                        </m:ctrlPr>
                      </m:dPr>
                      <m:e>
                        <m:r>
                          <a:rPr lang="en-US" sz="4000" b="0" i="1" smtClean="0">
                            <a:solidFill>
                              <a:schemeClr val="tx2"/>
                            </a:solidFill>
                            <a:latin typeface="Cambria Math" panose="02040503050406030204" pitchFamily="18" charset="0"/>
                          </a:rPr>
                          <m:t>𝑐𝑙𝑖𝑐𝑘</m:t>
                        </m:r>
                      </m:e>
                    </m:d>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Act: </a:t>
                </a:r>
                <a14:m>
                  <m:oMath xmlns:m="http://schemas.openxmlformats.org/officeDocument/2006/math">
                    <m:r>
                      <m:rPr>
                        <m:sty m:val="p"/>
                      </m:rPr>
                      <a:rPr lang="en-US" sz="4000" b="0" i="1" smtClean="0">
                        <a:solidFill>
                          <a:schemeClr val="tx2"/>
                        </a:solidFill>
                        <a:latin typeface="Cambria Math" panose="02040503050406030204" pitchFamily="18" charset="0"/>
                      </a:rPr>
                      <m:t>arg</m:t>
                    </m:r>
                    <m:limLow>
                      <m:limLowPr>
                        <m:ctrlPr>
                          <a:rPr lang="en-US" sz="4000" b="0" i="1" smtClean="0">
                            <a:solidFill>
                              <a:schemeClr val="tx2"/>
                            </a:solidFill>
                            <a:latin typeface="Cambria Math" panose="02040503050406030204" pitchFamily="18" charset="0"/>
                          </a:rPr>
                        </m:ctrlPr>
                      </m:limLowPr>
                      <m:e>
                        <m:r>
                          <m:rPr>
                            <m:sty m:val="p"/>
                          </m:rPr>
                          <a:rPr lang="en-US" sz="4000" b="0" i="0" smtClean="0">
                            <a:solidFill>
                              <a:schemeClr val="tx2"/>
                            </a:solidFill>
                            <a:latin typeface="Cambria Math" panose="02040503050406030204" pitchFamily="18" charset="0"/>
                          </a:rPr>
                          <m:t>max</m:t>
                        </m:r>
                      </m:e>
                      <m:lim>
                        <m:d>
                          <m:dPr>
                            <m:begChr m:val="{"/>
                            <m:endChr m:val="}"/>
                            <m:ctrlPr>
                              <a:rPr lang="en-US" sz="4000" b="0" i="1" smtClean="0">
                                <a:solidFill>
                                  <a:schemeClr val="tx2"/>
                                </a:solidFill>
                                <a:latin typeface="Cambria Math" panose="02040503050406030204" pitchFamily="18" charset="0"/>
                              </a:rPr>
                            </m:ctrlPr>
                          </m:dPr>
                          <m:e>
                            <m:r>
                              <a:rPr lang="en-US" sz="4000" b="0" i="1" smtClean="0">
                                <a:solidFill>
                                  <a:schemeClr val="tx2"/>
                                </a:solidFill>
                                <a:latin typeface="Cambria Math" panose="02040503050406030204" pitchFamily="18" charset="0"/>
                              </a:rPr>
                              <m:t>𝑎𝑟𝑡𝑖𝑐𝑙𝑒𝑠</m:t>
                            </m:r>
                          </m:e>
                        </m:d>
                      </m:lim>
                    </m:limLow>
                    <m:r>
                      <a:rPr lang="en-US" sz="4000" b="0" i="1" smtClean="0">
                        <a:solidFill>
                          <a:schemeClr val="tx2"/>
                        </a:solidFill>
                        <a:latin typeface="Cambria Math" panose="02040503050406030204" pitchFamily="18" charset="0"/>
                      </a:rPr>
                      <m:t> </m:t>
                    </m:r>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𝑃</m:t>
                        </m:r>
                      </m:e>
                    </m:acc>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Deploy in A/B test for 2 weeks</a:t>
                </a:r>
              </a:p>
              <a:p>
                <a:pPr marL="757735" indent="-757735">
                  <a:buFont typeface="+mj-lt"/>
                  <a:buAutoNum type="arabicPeriod"/>
                </a:pPr>
                <a:r>
                  <a:rPr lang="en-US" sz="4000" dirty="0">
                    <a:latin typeface="+mn-lt"/>
                  </a:rPr>
                  <a:t>A/B </a:t>
                </a:r>
                <a:r>
                  <a:rPr lang="en-US" sz="4000" dirty="0">
                    <a:solidFill>
                      <a:srgbClr val="FF0000"/>
                    </a:solidFill>
                    <a:latin typeface="+mn-lt"/>
                  </a:rPr>
                  <a:t>test fails </a:t>
                </a:r>
                <a:r>
                  <a:rPr lang="en-US" sz="4000" dirty="0">
                    <a:solidFill>
                      <a:srgbClr val="FF0000"/>
                    </a:solidFill>
                    <a:latin typeface="+mn-lt"/>
                    <a:sym typeface="Wingdings" panose="05000000000000000000" pitchFamily="2" charset="2"/>
                  </a:rPr>
                  <a:t>  </a:t>
                </a:r>
                <a:r>
                  <a:rPr lang="en-US" sz="4000" dirty="0">
                    <a:solidFill>
                      <a:schemeClr val="tx1"/>
                    </a:solidFill>
                    <a:latin typeface="+mn-lt"/>
                    <a:sym typeface="Wingdings" panose="05000000000000000000" pitchFamily="2" charset="2"/>
                  </a:rPr>
                  <a:t>Why?</a:t>
                </a:r>
              </a:p>
            </p:txBody>
          </p:sp>
        </mc:Choice>
        <mc:Fallback xmlns="">
          <p:sp>
            <p:nvSpPr>
              <p:cNvPr id="3" name="Text Placeholder 2">
                <a:extLst>
                  <a:ext uri="{FF2B5EF4-FFF2-40B4-BE49-F238E27FC236}">
                    <a16:creationId xmlns:a16="http://schemas.microsoft.com/office/drawing/2014/main" id="{05BF8C16-68DA-4A48-84D9-B79942CA2D8C}"/>
                  </a:ext>
                </a:extLst>
              </p:cNvPr>
              <p:cNvSpPr>
                <a:spLocks noGrp="1" noRot="1" noChangeAspect="1" noMove="1" noResize="1" noEditPoints="1" noAdjustHandles="1" noChangeArrowheads="1" noChangeShapeType="1" noTextEdit="1"/>
              </p:cNvSpPr>
              <p:nvPr>
                <p:ph type="body" sz="quarter" idx="10"/>
              </p:nvPr>
            </p:nvSpPr>
            <p:spPr>
              <a:xfrm>
                <a:off x="0" y="1476622"/>
                <a:ext cx="12436475" cy="4521494"/>
              </a:xfrm>
              <a:blipFill>
                <a:blip r:embed="rId2"/>
                <a:stretch>
                  <a:fillRect b="-3908"/>
                </a:stretch>
              </a:blipFill>
            </p:spPr>
            <p:txBody>
              <a:bodyPr/>
              <a:lstStyle/>
              <a:p>
                <a:r>
                  <a:rPr lang="en-US">
                    <a:noFill/>
                  </a:rPr>
                  <a:t> </a:t>
                </a:r>
              </a:p>
            </p:txBody>
          </p:sp>
        </mc:Fallback>
      </mc:AlternateContent>
    </p:spTree>
    <p:extLst>
      <p:ext uri="{BB962C8B-B14F-4D97-AF65-F5344CB8AC3E}">
        <p14:creationId xmlns:p14="http://schemas.microsoft.com/office/powerpoint/2010/main" val="2860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122237" y="0"/>
            <a:ext cx="10724938" cy="1351952"/>
          </a:xfrm>
        </p:spPr>
        <p:txBody>
          <a:bodyPr>
            <a:normAutofit/>
          </a:bodyPr>
          <a:lstStyle/>
          <a:p>
            <a:r>
              <a:rPr lang="en-US" sz="3600" dirty="0">
                <a:latin typeface="Segoe UI Light" panose="020B0502040204020203" pitchFamily="34" charset="0"/>
                <a:cs typeface="Segoe UI Light" panose="020B0502040204020203" pitchFamily="34" charset="0"/>
              </a:rPr>
              <a:t>Q: What goes wrong?</a:t>
            </a:r>
          </a:p>
        </p:txBody>
      </p:sp>
      <p:sp>
        <p:nvSpPr>
          <p:cNvPr id="9" name="Title 1">
            <a:extLst>
              <a:ext uri="{FF2B5EF4-FFF2-40B4-BE49-F238E27FC236}">
                <a16:creationId xmlns:a16="http://schemas.microsoft.com/office/drawing/2014/main" id="{2BA28CC2-AE83-4927-B465-944BF05C9DEF}"/>
              </a:ext>
            </a:extLst>
          </p:cNvPr>
          <p:cNvSpPr txBox="1">
            <a:spLocks/>
          </p:cNvSpPr>
          <p:nvPr/>
        </p:nvSpPr>
        <p:spPr>
          <a:xfrm>
            <a:off x="2113217" y="5859462"/>
            <a:ext cx="8266977"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7" dirty="0">
                <a:latin typeface="Segoe UI Semilight" panose="020B0402040204020203" pitchFamily="34" charset="0"/>
                <a:cs typeface="Segoe UI Semilight" panose="020B0402040204020203" pitchFamily="34" charset="0"/>
              </a:rPr>
              <a:t>A: The world changes!</a:t>
            </a:r>
          </a:p>
        </p:txBody>
      </p:sp>
      <p:sp>
        <p:nvSpPr>
          <p:cNvPr id="6" name="Title 1">
            <a:extLst>
              <a:ext uri="{FF2B5EF4-FFF2-40B4-BE49-F238E27FC236}">
                <a16:creationId xmlns:a16="http://schemas.microsoft.com/office/drawing/2014/main" id="{0051198C-BA46-45EA-9CA4-1A7F80FCCBD2}"/>
              </a:ext>
            </a:extLst>
          </p:cNvPr>
          <p:cNvSpPr txBox="1">
            <a:spLocks/>
          </p:cNvSpPr>
          <p:nvPr/>
        </p:nvSpPr>
        <p:spPr>
          <a:xfrm>
            <a:off x="1417637" y="986631"/>
            <a:ext cx="922020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7" dirty="0">
                <a:latin typeface="Segoe UI Semilight" panose="020B0402040204020203" pitchFamily="34" charset="0"/>
                <a:cs typeface="Segoe UI Semilight" panose="020B0402040204020203" pitchFamily="34" charset="0"/>
              </a:rPr>
              <a:t>Model value over time</a:t>
            </a:r>
          </a:p>
        </p:txBody>
      </p:sp>
      <p:graphicFrame>
        <p:nvGraphicFramePr>
          <p:cNvPr id="7" name="Chart 6">
            <a:extLst>
              <a:ext uri="{FF2B5EF4-FFF2-40B4-BE49-F238E27FC236}">
                <a16:creationId xmlns:a16="http://schemas.microsoft.com/office/drawing/2014/main" id="{3F238843-8432-4BEB-B985-8053C4B73EA2}"/>
              </a:ext>
            </a:extLst>
          </p:cNvPr>
          <p:cNvGraphicFramePr/>
          <p:nvPr>
            <p:extLst>
              <p:ext uri="{D42A27DB-BD31-4B8C-83A1-F6EECF244321}">
                <p14:modId xmlns:p14="http://schemas.microsoft.com/office/powerpoint/2010/main" val="3739735409"/>
              </p:ext>
            </p:extLst>
          </p:nvPr>
        </p:nvGraphicFramePr>
        <p:xfrm>
          <a:off x="2329813" y="2007492"/>
          <a:ext cx="7833783" cy="41830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434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CF2-539E-4AFE-83B0-A7CD7935F473}"/>
              </a:ext>
            </a:extLst>
          </p:cNvPr>
          <p:cNvSpPr>
            <a:spLocks noGrp="1"/>
          </p:cNvSpPr>
          <p:nvPr>
            <p:ph type="title"/>
          </p:nvPr>
        </p:nvSpPr>
        <p:spPr/>
        <p:txBody>
          <a:bodyPr/>
          <a:lstStyle/>
          <a:p>
            <a:endParaRPr lang="en-US"/>
          </a:p>
        </p:txBody>
      </p:sp>
      <p:pic>
        <p:nvPicPr>
          <p:cNvPr id="1026" name="Picture 2" descr="Test Methodologies">
            <a:extLst>
              <a:ext uri="{FF2B5EF4-FFF2-40B4-BE49-F238E27FC236}">
                <a16:creationId xmlns:a16="http://schemas.microsoft.com/office/drawing/2014/main" id="{FFAD9ECB-AA24-4358-846F-761DE3A2C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5" y="1363662"/>
            <a:ext cx="12115798" cy="480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03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C5B0FE-90B5-46D7-8718-3A0697FBD8BC}"/>
              </a:ext>
            </a:extLst>
          </p:cNvPr>
          <p:cNvSpPr/>
          <p:nvPr/>
        </p:nvSpPr>
        <p:spPr>
          <a:xfrm>
            <a:off x="679374" y="2088233"/>
            <a:ext cx="6364850" cy="360391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5" name="Connector: Elbow 4">
            <a:extLst>
              <a:ext uri="{FF2B5EF4-FFF2-40B4-BE49-F238E27FC236}">
                <a16:creationId xmlns:a16="http://schemas.microsoft.com/office/drawing/2014/main" id="{25799EFE-D27E-4464-B984-023162DB16D6}"/>
              </a:ext>
            </a:extLst>
          </p:cNvPr>
          <p:cNvCxnSpPr>
            <a:cxnSpLocks/>
          </p:cNvCxnSpPr>
          <p:nvPr/>
        </p:nvCxnSpPr>
        <p:spPr>
          <a:xfrm rot="5400000">
            <a:off x="3682176" y="3117980"/>
            <a:ext cx="12953" cy="2795419"/>
          </a:xfrm>
          <a:prstGeom prst="bentConnector3">
            <a:avLst>
              <a:gd name="adj1" fmla="val 1873472"/>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087B0-40A0-4E3C-A56B-30ADDCEA182A}"/>
              </a:ext>
            </a:extLst>
          </p:cNvPr>
          <p:cNvCxnSpPr>
            <a:cxnSpLocks/>
          </p:cNvCxnSpPr>
          <p:nvPr/>
        </p:nvCxnSpPr>
        <p:spPr>
          <a:xfrm rot="5400000" flipH="1" flipV="1">
            <a:off x="3703302" y="1831575"/>
            <a:ext cx="12953" cy="2795419"/>
          </a:xfrm>
          <a:prstGeom prst="bentConnector3">
            <a:avLst>
              <a:gd name="adj1" fmla="val 3212339"/>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E65019-FC09-437D-A86D-52A87A14BCF5}"/>
              </a:ext>
            </a:extLst>
          </p:cNvPr>
          <p:cNvSpPr txBox="1"/>
          <p:nvPr/>
        </p:nvSpPr>
        <p:spPr>
          <a:xfrm>
            <a:off x="2785009" y="4318160"/>
            <a:ext cx="1743604"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Features</a:t>
            </a:r>
          </a:p>
        </p:txBody>
      </p:sp>
      <p:sp>
        <p:nvSpPr>
          <p:cNvPr id="9" name="TextBox 8">
            <a:extLst>
              <a:ext uri="{FF2B5EF4-FFF2-40B4-BE49-F238E27FC236}">
                <a16:creationId xmlns:a16="http://schemas.microsoft.com/office/drawing/2014/main" id="{B01FBF3F-3B0B-49AF-8263-75DF71CFAB8A}"/>
              </a:ext>
            </a:extLst>
          </p:cNvPr>
          <p:cNvSpPr txBox="1"/>
          <p:nvPr/>
        </p:nvSpPr>
        <p:spPr>
          <a:xfrm>
            <a:off x="2852731" y="2360506"/>
            <a:ext cx="1288589"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Action</a:t>
            </a:r>
          </a:p>
        </p:txBody>
      </p:sp>
      <p:sp>
        <p:nvSpPr>
          <p:cNvPr id="10" name="TextBox 9">
            <a:extLst>
              <a:ext uri="{FF2B5EF4-FFF2-40B4-BE49-F238E27FC236}">
                <a16:creationId xmlns:a16="http://schemas.microsoft.com/office/drawing/2014/main" id="{661BFD97-73ED-4D84-8299-796D84CEE37C}"/>
              </a:ext>
            </a:extLst>
          </p:cNvPr>
          <p:cNvSpPr txBox="1"/>
          <p:nvPr/>
        </p:nvSpPr>
        <p:spPr>
          <a:xfrm>
            <a:off x="2735333" y="4667722"/>
            <a:ext cx="2266232"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Consequence</a:t>
            </a:r>
          </a:p>
        </p:txBody>
      </p:sp>
      <p:cxnSp>
        <p:nvCxnSpPr>
          <p:cNvPr id="11" name="Connector: Elbow 10">
            <a:extLst>
              <a:ext uri="{FF2B5EF4-FFF2-40B4-BE49-F238E27FC236}">
                <a16:creationId xmlns:a16="http://schemas.microsoft.com/office/drawing/2014/main" id="{D3D46A62-A673-4B65-AD17-3CBAAA0772FA}"/>
              </a:ext>
            </a:extLst>
          </p:cNvPr>
          <p:cNvCxnSpPr>
            <a:cxnSpLocks/>
          </p:cNvCxnSpPr>
          <p:nvPr/>
        </p:nvCxnSpPr>
        <p:spPr>
          <a:xfrm rot="5400000">
            <a:off x="3682176" y="3117980"/>
            <a:ext cx="12953" cy="2795419"/>
          </a:xfrm>
          <a:prstGeom prst="bentConnector3">
            <a:avLst>
              <a:gd name="adj1" fmla="val 4222756"/>
            </a:avLst>
          </a:prstGeom>
          <a:ln w="38100">
            <a:solidFill>
              <a:srgbClr val="FF0000"/>
            </a:solidFill>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FA2A53-C2FB-4D91-84D3-C87D412BF2D5}"/>
              </a:ext>
            </a:extLst>
          </p:cNvPr>
          <p:cNvSpPr txBox="1"/>
          <p:nvPr/>
        </p:nvSpPr>
        <p:spPr>
          <a:xfrm>
            <a:off x="7340138" y="4273786"/>
            <a:ext cx="4923593" cy="478376"/>
          </a:xfrm>
          <a:prstGeom prst="rect">
            <a:avLst/>
          </a:prstGeom>
          <a:noFill/>
        </p:spPr>
        <p:txBody>
          <a:bodyPr wrap="square" rtlCol="0">
            <a:spAutoFit/>
          </a:bodyPr>
          <a:lstStyle/>
          <a:p>
            <a:r>
              <a:rPr lang="en-US" sz="2448" dirty="0">
                <a:cs typeface="Segoe UI Light" panose="020B0502040204020203" pitchFamily="34" charset="0"/>
              </a:rPr>
              <a:t>(user history, news stories)</a:t>
            </a:r>
          </a:p>
        </p:txBody>
      </p:sp>
      <p:sp>
        <p:nvSpPr>
          <p:cNvPr id="14" name="TextBox 13">
            <a:extLst>
              <a:ext uri="{FF2B5EF4-FFF2-40B4-BE49-F238E27FC236}">
                <a16:creationId xmlns:a16="http://schemas.microsoft.com/office/drawing/2014/main" id="{2C9D66E3-7325-478D-B3F6-007E63E028DE}"/>
              </a:ext>
            </a:extLst>
          </p:cNvPr>
          <p:cNvSpPr txBox="1"/>
          <p:nvPr/>
        </p:nvSpPr>
        <p:spPr>
          <a:xfrm>
            <a:off x="7346263" y="4667722"/>
            <a:ext cx="2125366" cy="478376"/>
          </a:xfrm>
          <a:prstGeom prst="rect">
            <a:avLst/>
          </a:prstGeom>
          <a:noFill/>
        </p:spPr>
        <p:txBody>
          <a:bodyPr wrap="square" rtlCol="0">
            <a:spAutoFit/>
          </a:bodyPr>
          <a:lstStyle/>
          <a:p>
            <a:r>
              <a:rPr lang="en-US" sz="2448" dirty="0">
                <a:cs typeface="Segoe UI Light" panose="020B0502040204020203" pitchFamily="34" charset="0"/>
              </a:rPr>
              <a:t>(click-or-not)</a:t>
            </a:r>
          </a:p>
        </p:txBody>
      </p:sp>
      <p:sp>
        <p:nvSpPr>
          <p:cNvPr id="15" name="TextBox 14">
            <a:extLst>
              <a:ext uri="{FF2B5EF4-FFF2-40B4-BE49-F238E27FC236}">
                <a16:creationId xmlns:a16="http://schemas.microsoft.com/office/drawing/2014/main" id="{3B6D7A54-7D43-4FC6-A9BF-2A38B39ECC8F}"/>
              </a:ext>
            </a:extLst>
          </p:cNvPr>
          <p:cNvSpPr txBox="1"/>
          <p:nvPr/>
        </p:nvSpPr>
        <p:spPr>
          <a:xfrm>
            <a:off x="7449885" y="2434779"/>
            <a:ext cx="3141538" cy="478376"/>
          </a:xfrm>
          <a:prstGeom prst="rect">
            <a:avLst/>
          </a:prstGeom>
          <a:noFill/>
        </p:spPr>
        <p:txBody>
          <a:bodyPr wrap="square" rtlCol="0">
            <a:spAutoFit/>
          </a:bodyPr>
          <a:lstStyle/>
          <a:p>
            <a:r>
              <a:rPr lang="en-US" sz="2448" dirty="0">
                <a:cs typeface="Segoe UI Light" panose="020B0502040204020203" pitchFamily="34" charset="0"/>
              </a:rPr>
              <a:t>(selected news story)</a:t>
            </a:r>
          </a:p>
        </p:txBody>
      </p:sp>
      <p:pic>
        <p:nvPicPr>
          <p:cNvPr id="17" name="Picture 16">
            <a:extLst>
              <a:ext uri="{FF2B5EF4-FFF2-40B4-BE49-F238E27FC236}">
                <a16:creationId xmlns:a16="http://schemas.microsoft.com/office/drawing/2014/main" id="{CB9BEE89-CEDA-4201-BA35-11C03D64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25" y="3236798"/>
            <a:ext cx="1306783" cy="1306783"/>
          </a:xfrm>
          <a:prstGeom prst="rect">
            <a:avLst/>
          </a:prstGeom>
        </p:spPr>
      </p:pic>
      <p:sp>
        <p:nvSpPr>
          <p:cNvPr id="18" name="Freeform 248">
            <a:extLst>
              <a:ext uri="{FF2B5EF4-FFF2-40B4-BE49-F238E27FC236}">
                <a16:creationId xmlns:a16="http://schemas.microsoft.com/office/drawing/2014/main" id="{AFECB123-20EB-4D53-BEF5-C25B3F157E16}"/>
              </a:ext>
            </a:extLst>
          </p:cNvPr>
          <p:cNvSpPr>
            <a:spLocks/>
          </p:cNvSpPr>
          <p:nvPr/>
        </p:nvSpPr>
        <p:spPr bwMode="auto">
          <a:xfrm>
            <a:off x="4528613" y="3235762"/>
            <a:ext cx="2213572" cy="1307819"/>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9" name="Rectangle 251">
            <a:extLst>
              <a:ext uri="{FF2B5EF4-FFF2-40B4-BE49-F238E27FC236}">
                <a16:creationId xmlns:a16="http://schemas.microsoft.com/office/drawing/2014/main" id="{494866EB-DFFC-47A4-814C-465A3E8F8FF0}"/>
              </a:ext>
            </a:extLst>
          </p:cNvPr>
          <p:cNvSpPr>
            <a:spLocks noChangeArrowheads="1"/>
          </p:cNvSpPr>
          <p:nvPr/>
        </p:nvSpPr>
        <p:spPr bwMode="auto">
          <a:xfrm>
            <a:off x="4641972" y="3522637"/>
            <a:ext cx="2055959" cy="6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4080" dirty="0">
                <a:solidFill>
                  <a:srgbClr val="FEFFFF"/>
                </a:solidFill>
                <a:latin typeface="Segoe UI Light" panose="020B0502040204020203" pitchFamily="34" charset="0"/>
                <a:cs typeface="Segoe UI Light" panose="020B0502040204020203" pitchFamily="34" charset="0"/>
              </a:rPr>
              <a:t>Learning</a:t>
            </a:r>
            <a:endParaRPr lang="en-US" altLang="en-US" sz="4080" dirty="0">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97C04C46-EB6C-41A2-9C21-C457B25BEFAC}"/>
              </a:ext>
            </a:extLst>
          </p:cNvPr>
          <p:cNvSpPr>
            <a:spLocks noGrp="1"/>
          </p:cNvSpPr>
          <p:nvPr>
            <p:ph type="title"/>
          </p:nvPr>
        </p:nvSpPr>
        <p:spPr>
          <a:xfrm>
            <a:off x="85047" y="745222"/>
            <a:ext cx="7566804" cy="1351952"/>
          </a:xfrm>
        </p:spPr>
        <p:txBody>
          <a:bodyPr>
            <a:normAutofit/>
          </a:bodyPr>
          <a:lstStyle/>
          <a:p>
            <a:r>
              <a:rPr lang="en-US" sz="6731" dirty="0">
                <a:solidFill>
                  <a:schemeClr val="tx1"/>
                </a:solidFill>
                <a:latin typeface="Segoe UI Light" panose="020B0502040204020203" pitchFamily="34" charset="0"/>
                <a:cs typeface="Segoe UI Light" panose="020B0502040204020203" pitchFamily="34" charset="0"/>
              </a:rPr>
              <a:t>Interactive Learning</a:t>
            </a:r>
          </a:p>
        </p:txBody>
      </p:sp>
    </p:spTree>
    <p:extLst>
      <p:ext uri="{BB962C8B-B14F-4D97-AF65-F5344CB8AC3E}">
        <p14:creationId xmlns:p14="http://schemas.microsoft.com/office/powerpoint/2010/main" val="877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104649" y="754062"/>
            <a:ext cx="10724938" cy="1351952"/>
          </a:xfrm>
        </p:spPr>
        <p:txBody>
          <a:bodyPr>
            <a:normAutofit/>
          </a:bodyPr>
          <a:lstStyle/>
          <a:p>
            <a:r>
              <a:rPr lang="en-US" sz="6731" dirty="0">
                <a:solidFill>
                  <a:schemeClr val="tx1"/>
                </a:solidFill>
                <a:latin typeface="Segoe UI Light" panose="020B0502040204020203" pitchFamily="34" charset="0"/>
                <a:cs typeface="Segoe UI Light" panose="020B0502040204020203" pitchFamily="34" charset="0"/>
              </a:rPr>
              <a:t>Q: Why Interactive Learning?</a:t>
            </a:r>
          </a:p>
        </p:txBody>
      </p:sp>
      <p:sp>
        <p:nvSpPr>
          <p:cNvPr id="3" name="Rectangle 2">
            <a:extLst>
              <a:ext uri="{FF2B5EF4-FFF2-40B4-BE49-F238E27FC236}">
                <a16:creationId xmlns:a16="http://schemas.microsoft.com/office/drawing/2014/main" id="{EBA30999-2062-4D35-AA89-04A947FBA8AD}"/>
              </a:ext>
            </a:extLst>
          </p:cNvPr>
          <p:cNvSpPr/>
          <p:nvPr/>
        </p:nvSpPr>
        <p:spPr>
          <a:xfrm>
            <a:off x="1265237" y="2278062"/>
            <a:ext cx="9564350" cy="4247317"/>
          </a:xfrm>
          <a:prstGeom prst="rect">
            <a:avLst/>
          </a:prstGeom>
        </p:spPr>
        <p:txBody>
          <a:bodyPr wrap="none">
            <a:spAutoFit/>
          </a:bodyPr>
          <a:lstStyle/>
          <a:p>
            <a:pPr algn="ctr"/>
            <a:r>
              <a:rPr lang="en-US" sz="5400" dirty="0">
                <a:latin typeface="Segoe UI Semilight" panose="020B0402040204020203" pitchFamily="34" charset="0"/>
                <a:cs typeface="Segoe UI Semilight" panose="020B0402040204020203" pitchFamily="34" charset="0"/>
              </a:rPr>
              <a:t>A: $$$</a:t>
            </a:r>
          </a:p>
          <a:p>
            <a:pPr algn="ctr"/>
            <a:r>
              <a:rPr lang="en-US" sz="5400" dirty="0">
                <a:latin typeface="Segoe UI Semilight" panose="020B0402040204020203" pitchFamily="34" charset="0"/>
                <a:cs typeface="Segoe UI Semilight" panose="020B0402040204020203" pitchFamily="34" charset="0"/>
              </a:rPr>
              <a:t>Use free interaction data </a:t>
            </a:r>
          </a:p>
          <a:p>
            <a:pPr algn="ctr"/>
            <a:r>
              <a:rPr lang="en-US" sz="5400" dirty="0">
                <a:latin typeface="Segoe UI Semilight" panose="020B0402040204020203" pitchFamily="34" charset="0"/>
                <a:cs typeface="Segoe UI Semilight" panose="020B0402040204020203" pitchFamily="34" charset="0"/>
              </a:rPr>
              <a:t>rather than expensive labels</a:t>
            </a:r>
          </a:p>
          <a:p>
            <a:pPr algn="ctr"/>
            <a:endParaRPr lang="en-US" sz="5400" dirty="0">
              <a:latin typeface="Segoe UI Semilight" panose="020B0402040204020203" pitchFamily="34" charset="0"/>
              <a:cs typeface="Segoe UI Semilight" panose="020B0402040204020203" pitchFamily="34" charset="0"/>
            </a:endParaRPr>
          </a:p>
          <a:p>
            <a:pPr algn="ctr"/>
            <a:r>
              <a:rPr lang="en-US" sz="5400" dirty="0">
                <a:latin typeface="Segoe UI Semilight" panose="020B0402040204020203" pitchFamily="34" charset="0"/>
                <a:cs typeface="Segoe UI Semilight" panose="020B0402040204020203" pitchFamily="34" charset="0"/>
              </a:rPr>
              <a:t>Example: Google Search Engine</a:t>
            </a:r>
          </a:p>
        </p:txBody>
      </p:sp>
    </p:spTree>
    <p:extLst>
      <p:ext uri="{BB962C8B-B14F-4D97-AF65-F5344CB8AC3E}">
        <p14:creationId xmlns:p14="http://schemas.microsoft.com/office/powerpoint/2010/main" val="14139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3.xml><?xml version="1.0" encoding="utf-8"?>
<a:theme xmlns:a="http://schemas.openxmlformats.org/drawingml/2006/main" name="VTCA-COTAI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07A18F7-0415-DA40-8708-ADAB3BEE1C25}" vid="{663CD595-90F0-6B47-AA29-653B4C648C4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07A18F7-0415-DA40-8708-ADAB3BEE1C25}" vid="{663CD595-90F0-6B47-AA29-653B4C648C4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bdccdb9ec3cd96d4a2203dcfa437179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0012492a16301da3041285270577291"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b0e4521d-181b-4aee-b4a8-952b2bc14729"/>
    <ds:schemaRef ds:uri="ed971524-76e7-40a8-a01a-f99956bd178c"/>
    <ds:schemaRef ds:uri="http://www.w3.org/XML/1998/namespace"/>
  </ds:schemaRefs>
</ds:datastoreItem>
</file>

<file path=customXml/itemProps2.xml><?xml version="1.0" encoding="utf-8"?>
<ds:datastoreItem xmlns:ds="http://schemas.openxmlformats.org/officeDocument/2006/customXml" ds:itemID="{480EC34F-A5B9-4BB9-BF4F-A0D0562F0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Att1802.tmp</Template>
  <TotalTime>5577</TotalTime>
  <Words>1030</Words>
  <Application>Microsoft Office PowerPoint</Application>
  <PresentationFormat>Custom</PresentationFormat>
  <Paragraphs>158</Paragraphs>
  <Slides>23</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Arial</vt:lpstr>
      <vt:lpstr>Calibri</vt:lpstr>
      <vt:lpstr>Calibri Light</vt:lpstr>
      <vt:lpstr>Cambria Math</vt:lpstr>
      <vt:lpstr>Consolas</vt:lpstr>
      <vt:lpstr>Nirmala UI Semilight</vt:lpstr>
      <vt:lpstr>Segoe UI</vt:lpstr>
      <vt:lpstr>Segoe UI Light</vt:lpstr>
      <vt:lpstr>Segoe UI Semilight</vt:lpstr>
      <vt:lpstr>Wingdings</vt:lpstr>
      <vt:lpstr>5-50111_Build 2017_LIGHT GRAY TEMPLATE</vt:lpstr>
      <vt:lpstr>5-50111_Build 2017_DARK GRAY TEMPLATE</vt:lpstr>
      <vt:lpstr>VTCA-COTAI template</vt:lpstr>
      <vt:lpstr>Office Theme</vt:lpstr>
      <vt:lpstr>Decision Making Strategies  for Assistive AI AI Foundations for Practitioners – Week 7</vt:lpstr>
      <vt:lpstr>PowerPoint Presentation</vt:lpstr>
      <vt:lpstr>PowerPoint Presentation</vt:lpstr>
      <vt:lpstr>PowerPoint Presentation</vt:lpstr>
      <vt:lpstr>A standard pipeline</vt:lpstr>
      <vt:lpstr>Q: What goes wrong?</vt:lpstr>
      <vt:lpstr>PowerPoint Presentation</vt:lpstr>
      <vt:lpstr>Interactive Learning</vt:lpstr>
      <vt:lpstr>Q: Why Interactive Learning?</vt:lpstr>
      <vt:lpstr>Q: Why Interactive Learning?</vt:lpstr>
      <vt:lpstr>Flavors of Interactive Learning</vt:lpstr>
      <vt:lpstr>PowerPoint Presentation</vt:lpstr>
      <vt:lpstr>PowerPoint Presentation</vt:lpstr>
      <vt:lpstr>PowerPoint Presentation</vt:lpstr>
      <vt:lpstr>Reward signals</vt:lpstr>
      <vt:lpstr>Policies</vt:lpstr>
      <vt:lpstr>Exploration</vt:lpstr>
      <vt:lpstr>Exploration</vt:lpstr>
      <vt:lpstr>Exploration</vt:lpstr>
      <vt:lpstr>How do you do Exploration?</vt:lpstr>
      <vt:lpstr>Example: LinUCB Algorithm</vt:lpstr>
      <vt:lpstr>System Deployment</vt:lpstr>
      <vt:lpstr>Resources</vt:lpstr>
    </vt:vector>
  </TitlesOfParts>
  <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Making Strategies  for Assistive AI  Hưng Ngô   FB.com/CuriousAI  HCMC 25.06.2019</dc:title>
  <dc:creator>Hung Ngo CuriousAI</dc:creator>
  <cp:lastModifiedBy>Trinh Dam</cp:lastModifiedBy>
  <cp:revision>6</cp:revision>
  <dcterms:created xsi:type="dcterms:W3CDTF">2017-05-02T22:18:11Z</dcterms:created>
  <dcterms:modified xsi:type="dcterms:W3CDTF">2020-02-01T10:04:22Z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